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29"/>
  </p:notesMasterIdLst>
  <p:sldIdLst>
    <p:sldId id="258" r:id="rId5"/>
    <p:sldId id="259" r:id="rId6"/>
    <p:sldId id="281" r:id="rId7"/>
    <p:sldId id="273" r:id="rId8"/>
    <p:sldId id="260" r:id="rId9"/>
    <p:sldId id="277" r:id="rId10"/>
    <p:sldId id="278" r:id="rId11"/>
    <p:sldId id="280" r:id="rId12"/>
    <p:sldId id="279" r:id="rId13"/>
    <p:sldId id="276" r:id="rId14"/>
    <p:sldId id="261" r:id="rId15"/>
    <p:sldId id="266" r:id="rId16"/>
    <p:sldId id="275" r:id="rId17"/>
    <p:sldId id="290" r:id="rId18"/>
    <p:sldId id="262" r:id="rId19"/>
    <p:sldId id="288" r:id="rId20"/>
    <p:sldId id="289" r:id="rId21"/>
    <p:sldId id="285" r:id="rId22"/>
    <p:sldId id="282" r:id="rId23"/>
    <p:sldId id="268" r:id="rId24"/>
    <p:sldId id="269" r:id="rId25"/>
    <p:sldId id="270" r:id="rId26"/>
    <p:sldId id="267" r:id="rId27"/>
    <p:sldId id="265" r:id="rId28"/>
  </p:sldIdLst>
  <p:sldSz cx="13439775" cy="75596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94F648-69AE-7FC3-4099-C23F14FF328E}" name="Prameena Karunairaj - Efficient Living" initials="PKEL" userId="S::prameena@efficientliving.com.au::492f170c-8012-4350-a5c6-bb7a72dfc5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FA9C3-0B69-7EC8-70D9-574EAEAF8878}" v="3" dt="2023-09-25T05:33:00.878"/>
    <p1510:client id="{566C9B5D-2427-47D3-975A-A0CAD192A1B5}" v="6" dt="2023-07-18T01:10:53.610"/>
    <p1510:client id="{C34B03B9-095D-5247-6C36-DB641FD578C6}" v="5" dt="2023-08-07T03:34:22.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Geisker - Efficient Living" userId="S::amy@efficientliving.com.au::a640be71-456f-4162-b3c1-ad100f1966d8" providerId="AD" clId="Web-{0A3FA9C3-0B69-7EC8-70D9-574EAEAF8878}"/>
    <pc:docChg chg="modSld">
      <pc:chgData name="Amy Geisker - Efficient Living" userId="S::amy@efficientliving.com.au::a640be71-456f-4162-b3c1-ad100f1966d8" providerId="AD" clId="Web-{0A3FA9C3-0B69-7EC8-70D9-574EAEAF8878}" dt="2023-09-25T05:33:00.878" v="2" actId="1076"/>
      <pc:docMkLst>
        <pc:docMk/>
      </pc:docMkLst>
      <pc:sldChg chg="addSp delSp modSp">
        <pc:chgData name="Amy Geisker - Efficient Living" userId="S::amy@efficientliving.com.au::a640be71-456f-4162-b3c1-ad100f1966d8" providerId="AD" clId="Web-{0A3FA9C3-0B69-7EC8-70D9-574EAEAF8878}" dt="2023-09-25T05:33:00.878" v="2" actId="1076"/>
        <pc:sldMkLst>
          <pc:docMk/>
          <pc:sldMk cId="242154939" sldId="258"/>
        </pc:sldMkLst>
        <pc:picChg chg="add del">
          <ac:chgData name="Amy Geisker - Efficient Living" userId="S::amy@efficientliving.com.au::a640be71-456f-4162-b3c1-ad100f1966d8" providerId="AD" clId="Web-{0A3FA9C3-0B69-7EC8-70D9-574EAEAF8878}" dt="2023-09-25T05:29:43.764" v="1"/>
          <ac:picMkLst>
            <pc:docMk/>
            <pc:sldMk cId="242154939" sldId="258"/>
            <ac:picMk id="7" creationId="{848FF13B-E1D2-4739-BAE9-A2137765046C}"/>
          </ac:picMkLst>
        </pc:picChg>
        <pc:picChg chg="mod">
          <ac:chgData name="Amy Geisker - Efficient Living" userId="S::amy@efficientliving.com.au::a640be71-456f-4162-b3c1-ad100f1966d8" providerId="AD" clId="Web-{0A3FA9C3-0B69-7EC8-70D9-574EAEAF8878}" dt="2023-09-25T05:33:00.878" v="2" actId="1076"/>
          <ac:picMkLst>
            <pc:docMk/>
            <pc:sldMk cId="242154939" sldId="258"/>
            <ac:picMk id="8" creationId="{A94ED81B-5FE0-4035-B8F5-0937A86A6C3C}"/>
          </ac:picMkLst>
        </pc:picChg>
      </pc:sldChg>
    </pc:docChg>
  </pc:docChgLst>
  <pc:docChgLst>
    <pc:chgData name="Prameena Karunairaj - Efficient Living" userId="S::prameena@efficientliving.com.au::492f170c-8012-4350-a5c6-bb7a72dfc544" providerId="AD" clId="Web-{C34B03B9-095D-5247-6C36-DB641FD578C6}"/>
    <pc:docChg chg="delSld modSld">
      <pc:chgData name="Prameena Karunairaj - Efficient Living" userId="S::prameena@efficientliving.com.au::492f170c-8012-4350-a5c6-bb7a72dfc544" providerId="AD" clId="Web-{C34B03B9-095D-5247-6C36-DB641FD578C6}" dt="2023-08-07T03:34:22.555" v="4"/>
      <pc:docMkLst>
        <pc:docMk/>
      </pc:docMkLst>
      <pc:sldChg chg="addSp delSp">
        <pc:chgData name="Prameena Karunairaj - Efficient Living" userId="S::prameena@efficientliving.com.au::492f170c-8012-4350-a5c6-bb7a72dfc544" providerId="AD" clId="Web-{C34B03B9-095D-5247-6C36-DB641FD578C6}" dt="2023-08-07T03:34:06.929" v="3"/>
        <pc:sldMkLst>
          <pc:docMk/>
          <pc:sldMk cId="242154939" sldId="258"/>
        </pc:sldMkLst>
        <pc:spChg chg="add">
          <ac:chgData name="Prameena Karunairaj - Efficient Living" userId="S::prameena@efficientliving.com.au::492f170c-8012-4350-a5c6-bb7a72dfc544" providerId="AD" clId="Web-{C34B03B9-095D-5247-6C36-DB641FD578C6}" dt="2023-08-07T03:33:44.647" v="0"/>
          <ac:spMkLst>
            <pc:docMk/>
            <pc:sldMk cId="242154939" sldId="258"/>
            <ac:spMk id="2" creationId="{8A0DBDFA-EA79-DA18-7F31-D7BE95CC7C36}"/>
          </ac:spMkLst>
        </pc:spChg>
        <pc:spChg chg="add">
          <ac:chgData name="Prameena Karunairaj - Efficient Living" userId="S::prameena@efficientliving.com.au::492f170c-8012-4350-a5c6-bb7a72dfc544" providerId="AD" clId="Web-{C34B03B9-095D-5247-6C36-DB641FD578C6}" dt="2023-08-07T03:34:06.929" v="3"/>
          <ac:spMkLst>
            <pc:docMk/>
            <pc:sldMk cId="242154939" sldId="258"/>
            <ac:spMk id="3" creationId="{F43A8959-F633-1FEC-6EDC-07CBD1A32D39}"/>
          </ac:spMkLst>
        </pc:spChg>
        <pc:spChg chg="del">
          <ac:chgData name="Prameena Karunairaj - Efficient Living" userId="S::prameena@efficientliving.com.au::492f170c-8012-4350-a5c6-bb7a72dfc544" providerId="AD" clId="Web-{C34B03B9-095D-5247-6C36-DB641FD578C6}" dt="2023-08-07T03:33:57.695" v="2"/>
          <ac:spMkLst>
            <pc:docMk/>
            <pc:sldMk cId="242154939" sldId="258"/>
            <ac:spMk id="10" creationId="{5EBB3BDC-D450-4782-A11D-AF082A07148A}"/>
          </ac:spMkLst>
        </pc:spChg>
        <pc:spChg chg="del">
          <ac:chgData name="Prameena Karunairaj - Efficient Living" userId="S::prameena@efficientliving.com.au::492f170c-8012-4350-a5c6-bb7a72dfc544" providerId="AD" clId="Web-{C34B03B9-095D-5247-6C36-DB641FD578C6}" dt="2023-08-07T03:33:54.695" v="1"/>
          <ac:spMkLst>
            <pc:docMk/>
            <pc:sldMk cId="242154939" sldId="258"/>
            <ac:spMk id="11" creationId="{0899613B-5778-4A03-B36E-E28043EBBB55}"/>
          </ac:spMkLst>
        </pc:spChg>
      </pc:sldChg>
      <pc:sldChg chg="del">
        <pc:chgData name="Prameena Karunairaj - Efficient Living" userId="S::prameena@efficientliving.com.au::492f170c-8012-4350-a5c6-bb7a72dfc544" providerId="AD" clId="Web-{C34B03B9-095D-5247-6C36-DB641FD578C6}" dt="2023-08-07T03:34:22.555" v="4"/>
        <pc:sldMkLst>
          <pc:docMk/>
          <pc:sldMk cId="319253914" sldId="286"/>
        </pc:sldMkLst>
      </pc:sldChg>
    </pc:docChg>
  </pc:docChgLst>
  <pc:docChgLst>
    <pc:chgData name="Amy Geisker - Efficient Living" userId="a640be71-456f-4162-b3c1-ad100f1966d8" providerId="ADAL" clId="{566C9B5D-2427-47D3-975A-A0CAD192A1B5}"/>
    <pc:docChg chg="modSld">
      <pc:chgData name="Amy Geisker - Efficient Living" userId="a640be71-456f-4162-b3c1-ad100f1966d8" providerId="ADAL" clId="{566C9B5D-2427-47D3-975A-A0CAD192A1B5}" dt="2023-07-18T01:10:53.610" v="5" actId="1076"/>
      <pc:docMkLst>
        <pc:docMk/>
      </pc:docMkLst>
      <pc:sldChg chg="modSp mod">
        <pc:chgData name="Amy Geisker - Efficient Living" userId="a640be71-456f-4162-b3c1-ad100f1966d8" providerId="ADAL" clId="{566C9B5D-2427-47D3-975A-A0CAD192A1B5}" dt="2023-07-18T01:10:53.610" v="5" actId="1076"/>
        <pc:sldMkLst>
          <pc:docMk/>
          <pc:sldMk cId="242154939" sldId="258"/>
        </pc:sldMkLst>
        <pc:spChg chg="mod">
          <ac:chgData name="Amy Geisker - Efficient Living" userId="a640be71-456f-4162-b3c1-ad100f1966d8" providerId="ADAL" clId="{566C9B5D-2427-47D3-975A-A0CAD192A1B5}" dt="2023-07-18T01:10:53.610" v="5" actId="1076"/>
          <ac:spMkLst>
            <pc:docMk/>
            <pc:sldMk cId="242154939" sldId="258"/>
            <ac:spMk id="10" creationId="{5EBB3BDC-D450-4782-A11D-AF082A07148A}"/>
          </ac:spMkLst>
        </pc:spChg>
        <pc:spChg chg="mod">
          <ac:chgData name="Amy Geisker - Efficient Living" userId="a640be71-456f-4162-b3c1-ad100f1966d8" providerId="ADAL" clId="{566C9B5D-2427-47D3-975A-A0CAD192A1B5}" dt="2023-07-18T01:10:45.248" v="4" actId="1076"/>
          <ac:spMkLst>
            <pc:docMk/>
            <pc:sldMk cId="242154939" sldId="258"/>
            <ac:spMk id="11" creationId="{0899613B-5778-4A03-B36E-E28043EBBB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07F3232-CE78-4168-9044-872135BA02F1}" type="datetimeFigureOut">
              <a:rPr lang="en-AU" smtClean="0"/>
              <a:t>24/09/2023</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18999E2-96BD-4C26-B7BE-4BCB3CA65103}" type="slidenum">
              <a:rPr lang="en-AU" smtClean="0"/>
              <a:t>‹#›</a:t>
            </a:fld>
            <a:endParaRPr lang="en-AU"/>
          </a:p>
        </p:txBody>
      </p:sp>
    </p:spTree>
    <p:extLst>
      <p:ext uri="{BB962C8B-B14F-4D97-AF65-F5344CB8AC3E}">
        <p14:creationId xmlns:p14="http://schemas.microsoft.com/office/powerpoint/2010/main" val="1330547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3</a:t>
            </a:fld>
            <a:endParaRPr lang="en-AU"/>
          </a:p>
        </p:txBody>
      </p:sp>
    </p:spTree>
    <p:extLst>
      <p:ext uri="{BB962C8B-B14F-4D97-AF65-F5344CB8AC3E}">
        <p14:creationId xmlns:p14="http://schemas.microsoft.com/office/powerpoint/2010/main" val="377943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24</a:t>
            </a:fld>
            <a:endParaRPr lang="en-AU"/>
          </a:p>
        </p:txBody>
      </p:sp>
    </p:spTree>
    <p:extLst>
      <p:ext uri="{BB962C8B-B14F-4D97-AF65-F5344CB8AC3E}">
        <p14:creationId xmlns:p14="http://schemas.microsoft.com/office/powerpoint/2010/main" val="105645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6</a:t>
            </a:fld>
            <a:endParaRPr lang="en-AU"/>
          </a:p>
        </p:txBody>
      </p:sp>
    </p:spTree>
    <p:extLst>
      <p:ext uri="{BB962C8B-B14F-4D97-AF65-F5344CB8AC3E}">
        <p14:creationId xmlns:p14="http://schemas.microsoft.com/office/powerpoint/2010/main" val="78728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7</a:t>
            </a:fld>
            <a:endParaRPr lang="en-AU"/>
          </a:p>
        </p:txBody>
      </p:sp>
    </p:spTree>
    <p:extLst>
      <p:ext uri="{BB962C8B-B14F-4D97-AF65-F5344CB8AC3E}">
        <p14:creationId xmlns:p14="http://schemas.microsoft.com/office/powerpoint/2010/main" val="409378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8</a:t>
            </a:fld>
            <a:endParaRPr lang="en-AU"/>
          </a:p>
        </p:txBody>
      </p:sp>
    </p:spTree>
    <p:extLst>
      <p:ext uri="{BB962C8B-B14F-4D97-AF65-F5344CB8AC3E}">
        <p14:creationId xmlns:p14="http://schemas.microsoft.com/office/powerpoint/2010/main" val="256996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9</a:t>
            </a:fld>
            <a:endParaRPr lang="en-AU"/>
          </a:p>
        </p:txBody>
      </p:sp>
    </p:spTree>
    <p:extLst>
      <p:ext uri="{BB962C8B-B14F-4D97-AF65-F5344CB8AC3E}">
        <p14:creationId xmlns:p14="http://schemas.microsoft.com/office/powerpoint/2010/main" val="308994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10</a:t>
            </a:fld>
            <a:endParaRPr lang="en-AU"/>
          </a:p>
        </p:txBody>
      </p:sp>
    </p:spTree>
    <p:extLst>
      <p:ext uri="{BB962C8B-B14F-4D97-AF65-F5344CB8AC3E}">
        <p14:creationId xmlns:p14="http://schemas.microsoft.com/office/powerpoint/2010/main" val="291931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12</a:t>
            </a:fld>
            <a:endParaRPr lang="en-AU"/>
          </a:p>
        </p:txBody>
      </p:sp>
    </p:spTree>
    <p:extLst>
      <p:ext uri="{BB962C8B-B14F-4D97-AF65-F5344CB8AC3E}">
        <p14:creationId xmlns:p14="http://schemas.microsoft.com/office/powerpoint/2010/main" val="286656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13</a:t>
            </a:fld>
            <a:endParaRPr lang="en-AU"/>
          </a:p>
        </p:txBody>
      </p:sp>
    </p:spTree>
    <p:extLst>
      <p:ext uri="{BB962C8B-B14F-4D97-AF65-F5344CB8AC3E}">
        <p14:creationId xmlns:p14="http://schemas.microsoft.com/office/powerpoint/2010/main" val="394873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18999E2-96BD-4C26-B7BE-4BCB3CA65103}" type="slidenum">
              <a:rPr lang="en-AU" smtClean="0"/>
              <a:t>23</a:t>
            </a:fld>
            <a:endParaRPr lang="en-AU"/>
          </a:p>
        </p:txBody>
      </p:sp>
    </p:spTree>
    <p:extLst>
      <p:ext uri="{BB962C8B-B14F-4D97-AF65-F5344CB8AC3E}">
        <p14:creationId xmlns:p14="http://schemas.microsoft.com/office/powerpoint/2010/main" val="142937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fficientliving.com.au/"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4AF3C4-59A9-4E41-A3EC-DE022F678020}"/>
              </a:ext>
            </a:extLst>
          </p:cNvPr>
          <p:cNvSpPr>
            <a:spLocks noGrp="1"/>
          </p:cNvSpPr>
          <p:nvPr>
            <p:ph type="sldNum" sz="quarter" idx="12"/>
          </p:nvPr>
        </p:nvSpPr>
        <p:spPr>
          <a:xfrm>
            <a:off x="12395200" y="424254"/>
            <a:ext cx="568048" cy="402483"/>
          </a:xfrm>
        </p:spPr>
        <p:txBody>
          <a:bodyPr/>
          <a:lstStyle>
            <a:lvl1pPr>
              <a:defRPr sz="1200">
                <a:solidFill>
                  <a:schemeClr val="bg2"/>
                </a:solidFill>
                <a:latin typeface="+mj-lt"/>
              </a:defRPr>
            </a:lvl1pPr>
          </a:lstStyle>
          <a:p>
            <a:fld id="{13C81836-A026-4ACF-B939-45299B3C756B}" type="slidenum">
              <a:rPr lang="en-AU" smtClean="0"/>
              <a:pPr/>
              <a:t>‹#›</a:t>
            </a:fld>
            <a:endParaRPr lang="en-AU"/>
          </a:p>
        </p:txBody>
      </p:sp>
      <p:pic>
        <p:nvPicPr>
          <p:cNvPr id="9" name="Picture 8" descr="Logo&#10;&#10;Description automatically generated with medium confidence">
            <a:hlinkClick r:id="rId2"/>
            <a:extLst>
              <a:ext uri="{FF2B5EF4-FFF2-40B4-BE49-F238E27FC236}">
                <a16:creationId xmlns:a16="http://schemas.microsoft.com/office/drawing/2014/main" id="{91E5582B-6342-4629-AE34-917CDE28E2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189" y="6437087"/>
            <a:ext cx="785526" cy="763546"/>
          </a:xfrm>
          <a:prstGeom prst="rect">
            <a:avLst/>
          </a:prstGeom>
        </p:spPr>
      </p:pic>
      <p:sp>
        <p:nvSpPr>
          <p:cNvPr id="10" name="TextBox 9">
            <a:extLst>
              <a:ext uri="{FF2B5EF4-FFF2-40B4-BE49-F238E27FC236}">
                <a16:creationId xmlns:a16="http://schemas.microsoft.com/office/drawing/2014/main" id="{B967B812-9D89-4B1C-BB92-BE58F42A382E}"/>
              </a:ext>
            </a:extLst>
          </p:cNvPr>
          <p:cNvSpPr txBox="1"/>
          <p:nvPr userDrawn="1"/>
        </p:nvSpPr>
        <p:spPr>
          <a:xfrm rot="5400000">
            <a:off x="-729076" y="1687505"/>
            <a:ext cx="2634342" cy="238527"/>
          </a:xfrm>
          <a:prstGeom prst="rect">
            <a:avLst/>
          </a:prstGeom>
          <a:noFill/>
        </p:spPr>
        <p:txBody>
          <a:bodyPr wrap="square" rtlCol="0">
            <a:spAutoFit/>
          </a:bodyPr>
          <a:lstStyle/>
          <a:p>
            <a:r>
              <a:rPr lang="en-US" sz="950" spc="200" baseline="0">
                <a:solidFill>
                  <a:srgbClr val="808080"/>
                </a:solidFill>
                <a:latin typeface="+mj-lt"/>
              </a:rPr>
              <a:t>CAPABILITY STATEMENT</a:t>
            </a:r>
            <a:endParaRPr lang="en-AU" sz="950" spc="200" baseline="0">
              <a:solidFill>
                <a:srgbClr val="808080"/>
              </a:solidFill>
              <a:latin typeface="+mj-lt"/>
            </a:endParaRPr>
          </a:p>
        </p:txBody>
      </p:sp>
      <p:cxnSp>
        <p:nvCxnSpPr>
          <p:cNvPr id="12" name="Straight Connector 11">
            <a:extLst>
              <a:ext uri="{FF2B5EF4-FFF2-40B4-BE49-F238E27FC236}">
                <a16:creationId xmlns:a16="http://schemas.microsoft.com/office/drawing/2014/main" id="{23884B78-B03E-40A6-B86E-B4CA95B7B639}"/>
              </a:ext>
            </a:extLst>
          </p:cNvPr>
          <p:cNvCxnSpPr>
            <a:cxnSpLocks/>
          </p:cNvCxnSpPr>
          <p:nvPr userDrawn="1"/>
        </p:nvCxnSpPr>
        <p:spPr>
          <a:xfrm>
            <a:off x="1182914" y="0"/>
            <a:ext cx="0" cy="755967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0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CF973C33-56B7-4EC7-8538-84A25907886C}" type="datetimeFigureOut">
              <a:rPr lang="en-AU" smtClean="0"/>
              <a:t>24/09/2023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C81836-A026-4ACF-B939-45299B3C756B}" type="slidenum">
              <a:rPr lang="en-AU" smtClean="0"/>
              <a:t>‹#›</a:t>
            </a:fld>
            <a:endParaRPr lang="en-AU"/>
          </a:p>
        </p:txBody>
      </p:sp>
    </p:spTree>
    <p:extLst>
      <p:ext uri="{BB962C8B-B14F-4D97-AF65-F5344CB8AC3E}">
        <p14:creationId xmlns:p14="http://schemas.microsoft.com/office/powerpoint/2010/main" val="3756442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73C33-56B7-4EC7-8538-84A25907886C}" type="datetimeFigureOut">
              <a:rPr lang="en-AU" smtClean="0"/>
              <a:t>24/09/2023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C81836-A026-4ACF-B939-45299B3C756B}" type="slidenum">
              <a:rPr lang="en-AU" smtClean="0"/>
              <a:t>‹#›</a:t>
            </a:fld>
            <a:endParaRPr lang="en-AU"/>
          </a:p>
        </p:txBody>
      </p:sp>
    </p:spTree>
    <p:extLst>
      <p:ext uri="{BB962C8B-B14F-4D97-AF65-F5344CB8AC3E}">
        <p14:creationId xmlns:p14="http://schemas.microsoft.com/office/powerpoint/2010/main" val="172409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973C33-56B7-4EC7-8538-84A25907886C}" type="datetimeFigureOut">
              <a:rPr lang="en-AU" smtClean="0"/>
              <a:t>24/09/2023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C81836-A026-4ACF-B939-45299B3C756B}" type="slidenum">
              <a:rPr lang="en-AU" smtClean="0"/>
              <a:t>‹#›</a:t>
            </a:fld>
            <a:endParaRPr lang="en-AU"/>
          </a:p>
        </p:txBody>
      </p:sp>
    </p:spTree>
    <p:extLst>
      <p:ext uri="{BB962C8B-B14F-4D97-AF65-F5344CB8AC3E}">
        <p14:creationId xmlns:p14="http://schemas.microsoft.com/office/powerpoint/2010/main" val="34037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73C33-56B7-4EC7-8538-84A25907886C}" type="datetimeFigureOut">
              <a:rPr lang="en-AU" smtClean="0"/>
              <a:t>24/09/2023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3C81836-A026-4ACF-B939-45299B3C756B}" type="slidenum">
              <a:rPr lang="en-AU" smtClean="0"/>
              <a:t>‹#›</a:t>
            </a:fld>
            <a:endParaRPr lang="en-AU"/>
          </a:p>
        </p:txBody>
      </p:sp>
    </p:spTree>
    <p:extLst>
      <p:ext uri="{BB962C8B-B14F-4D97-AF65-F5344CB8AC3E}">
        <p14:creationId xmlns:p14="http://schemas.microsoft.com/office/powerpoint/2010/main" val="24118436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CF973C33-56B7-4EC7-8538-84A25907886C}" type="datetimeFigureOut">
              <a:rPr lang="en-AU" smtClean="0"/>
              <a:t>24/09/2023</a:t>
            </a:fld>
            <a:endParaRPr lang="en-AU"/>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13C81836-A026-4ACF-B939-45299B3C756B}" type="slidenum">
              <a:rPr lang="en-AU" smtClean="0"/>
              <a:t>‹#›</a:t>
            </a:fld>
            <a:endParaRPr lang="en-AU"/>
          </a:p>
        </p:txBody>
      </p:sp>
    </p:spTree>
    <p:extLst>
      <p:ext uri="{BB962C8B-B14F-4D97-AF65-F5344CB8AC3E}">
        <p14:creationId xmlns:p14="http://schemas.microsoft.com/office/powerpoint/2010/main" val="590412269"/>
      </p:ext>
    </p:extLst>
  </p:cSld>
  <p:clrMap bg1="lt1" tx1="dk1" bg2="lt2" tx2="dk2" accent1="accent1" accent2="accent2" accent3="accent3" accent4="accent4" accent5="accent5" accent6="accent6" hlink="hlink" folHlink="folHlink"/>
  <p:sldLayoutIdLst>
    <p:sldLayoutId id="2147483676" r:id="rId1"/>
    <p:sldLayoutId id="2147483669" r:id="rId2"/>
    <p:sldLayoutId id="2147483670" r:id="rId3"/>
    <p:sldLayoutId id="2147483674" r:id="rId4"/>
    <p:sldLayoutId id="2147483675" r:id="rId5"/>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efficientliving.com.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5"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hyperlink" Target="mailto:admin@efficientliving.com.au?subject=Efficient%20Living%20Capability%20Statement" TargetMode="External"/><Relationship Id="rId5" Type="http://schemas.openxmlformats.org/officeDocument/2006/relationships/hyperlink" Target="https://efficientliving.com.au/" TargetMode="External"/><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picture containing tree, outdoor, building, walking&#10;&#10;Description automatically generated">
            <a:extLst>
              <a:ext uri="{FF2B5EF4-FFF2-40B4-BE49-F238E27FC236}">
                <a16:creationId xmlns:a16="http://schemas.microsoft.com/office/drawing/2014/main" id="{29270CAE-8F74-43F8-B92C-9DA9A3C725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10" y="-1"/>
            <a:ext cx="13498285" cy="7596835"/>
          </a:xfrm>
        </p:spPr>
      </p:pic>
      <p:sp>
        <p:nvSpPr>
          <p:cNvPr id="5" name="Rectangle 4">
            <a:extLst>
              <a:ext uri="{FF2B5EF4-FFF2-40B4-BE49-F238E27FC236}">
                <a16:creationId xmlns:a16="http://schemas.microsoft.com/office/drawing/2014/main" id="{308BE76E-484A-4827-BA96-AB16150A6A52}"/>
              </a:ext>
            </a:extLst>
          </p:cNvPr>
          <p:cNvSpPr/>
          <p:nvPr/>
        </p:nvSpPr>
        <p:spPr>
          <a:xfrm rot="10800000">
            <a:off x="0" y="0"/>
            <a:ext cx="13439774" cy="7561037"/>
          </a:xfrm>
          <a:prstGeom prst="rect">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pic>
        <p:nvPicPr>
          <p:cNvPr id="7" name="Picture 6" descr="A picture containing vector graphics, ax, accessory, arch&#10;&#10;Description automatically generated">
            <a:extLst>
              <a:ext uri="{FF2B5EF4-FFF2-40B4-BE49-F238E27FC236}">
                <a16:creationId xmlns:a16="http://schemas.microsoft.com/office/drawing/2014/main" id="{848FF13B-E1D2-4739-BAE9-A21377650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01" y="426721"/>
            <a:ext cx="6540437" cy="8226737"/>
          </a:xfrm>
          <a:prstGeom prst="rect">
            <a:avLst/>
          </a:prstGeom>
        </p:spPr>
      </p:pic>
      <p:pic>
        <p:nvPicPr>
          <p:cNvPr id="8" name="Picture 7">
            <a:hlinkClick r:id="rId4"/>
            <a:extLst>
              <a:ext uri="{FF2B5EF4-FFF2-40B4-BE49-F238E27FC236}">
                <a16:creationId xmlns:a16="http://schemas.microsoft.com/office/drawing/2014/main" id="{A94ED81B-5FE0-4035-B8F5-0937A86A6C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2654" y="4174086"/>
            <a:ext cx="2214425" cy="2951976"/>
          </a:xfrm>
          <a:prstGeom prst="rect">
            <a:avLst/>
          </a:prstGeom>
        </p:spPr>
      </p:pic>
      <p:sp>
        <p:nvSpPr>
          <p:cNvPr id="9" name="TextBox 8">
            <a:extLst>
              <a:ext uri="{FF2B5EF4-FFF2-40B4-BE49-F238E27FC236}">
                <a16:creationId xmlns:a16="http://schemas.microsoft.com/office/drawing/2014/main" id="{7A9F3788-4D72-48CA-BC51-530E205446FF}"/>
              </a:ext>
            </a:extLst>
          </p:cNvPr>
          <p:cNvSpPr txBox="1"/>
          <p:nvPr/>
        </p:nvSpPr>
        <p:spPr>
          <a:xfrm>
            <a:off x="8541657" y="461935"/>
            <a:ext cx="4374813" cy="409151"/>
          </a:xfrm>
          <a:prstGeom prst="rect">
            <a:avLst/>
          </a:prstGeom>
          <a:noFill/>
        </p:spPr>
        <p:txBody>
          <a:bodyPr wrap="square" rtlCol="0">
            <a:spAutoFit/>
          </a:bodyPr>
          <a:lstStyle/>
          <a:p>
            <a:pPr algn="r">
              <a:lnSpc>
                <a:spcPts val="2800"/>
              </a:lnSpc>
            </a:pPr>
            <a:r>
              <a:rPr lang="en-AU" sz="1500" spc="200">
                <a:solidFill>
                  <a:schemeClr val="bg1"/>
                </a:solidFill>
                <a:latin typeface="Montserrat" panose="02000505000000020004" pitchFamily="2" charset="0"/>
                <a:ea typeface="Times New Roman" panose="02020603050405020304" pitchFamily="18" charset="0"/>
              </a:rPr>
              <a:t>EFFICIENTLIVING.COM.AU</a:t>
            </a:r>
          </a:p>
        </p:txBody>
      </p:sp>
      <p:sp>
        <p:nvSpPr>
          <p:cNvPr id="14" name="Rectangle 13">
            <a:hlinkClick r:id="rId4"/>
            <a:extLst>
              <a:ext uri="{FF2B5EF4-FFF2-40B4-BE49-F238E27FC236}">
                <a16:creationId xmlns:a16="http://schemas.microsoft.com/office/drawing/2014/main" id="{C78FC102-103B-4615-8E48-7AD9C7889143}"/>
              </a:ext>
            </a:extLst>
          </p:cNvPr>
          <p:cNvSpPr/>
          <p:nvPr/>
        </p:nvSpPr>
        <p:spPr>
          <a:xfrm>
            <a:off x="9688285" y="566057"/>
            <a:ext cx="3751489" cy="305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8A0DBDFA-EA79-DA18-7F31-D7BE95CC7C36}"/>
              </a:ext>
            </a:extLst>
          </p:cNvPr>
          <p:cNvSpPr txBox="1"/>
          <p:nvPr/>
        </p:nvSpPr>
        <p:spPr>
          <a:xfrm>
            <a:off x="5070707" y="3504068"/>
            <a:ext cx="7809478" cy="278537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7000"/>
              </a:lnSpc>
            </a:pPr>
            <a:r>
              <a:rPr lang="en-AU" sz="7000" spc="-50" dirty="0">
                <a:solidFill>
                  <a:schemeClr val="bg1"/>
                </a:solidFill>
                <a:latin typeface="+mj-lt"/>
                <a:ea typeface="Times New Roman" panose="02020603050405020304" pitchFamily="18" charset="0"/>
              </a:rPr>
              <a:t>Sustainable Building Consultants</a:t>
            </a:r>
          </a:p>
        </p:txBody>
      </p:sp>
      <p:sp>
        <p:nvSpPr>
          <p:cNvPr id="3" name="TextBox 1">
            <a:extLst>
              <a:ext uri="{FF2B5EF4-FFF2-40B4-BE49-F238E27FC236}">
                <a16:creationId xmlns:a16="http://schemas.microsoft.com/office/drawing/2014/main" id="{F43A8959-F633-1FEC-6EDC-07CBD1A32D39}"/>
              </a:ext>
            </a:extLst>
          </p:cNvPr>
          <p:cNvSpPr txBox="1"/>
          <p:nvPr/>
        </p:nvSpPr>
        <p:spPr>
          <a:xfrm>
            <a:off x="7580882" y="6233168"/>
            <a:ext cx="5326743" cy="7840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2800"/>
              </a:lnSpc>
            </a:pPr>
            <a:r>
              <a:rPr lang="en-AU" sz="2000" spc="50" dirty="0">
                <a:solidFill>
                  <a:schemeClr val="bg1"/>
                </a:solidFill>
                <a:latin typeface="Montserrat" panose="02000505000000020004" pitchFamily="2" charset="0"/>
                <a:ea typeface="Times New Roman" panose="02020603050405020304" pitchFamily="18" charset="0"/>
              </a:rPr>
              <a:t>Creating a high-performance built </a:t>
            </a:r>
            <a:br>
              <a:rPr lang="en-AU" sz="2000" spc="50" dirty="0">
                <a:solidFill>
                  <a:schemeClr val="bg1"/>
                </a:solidFill>
                <a:latin typeface="Montserrat" panose="02000505000000020004" pitchFamily="2" charset="0"/>
                <a:ea typeface="Times New Roman" panose="02020603050405020304" pitchFamily="18" charset="0"/>
              </a:rPr>
            </a:br>
            <a:r>
              <a:rPr lang="en-AU" sz="2000" spc="50" dirty="0">
                <a:solidFill>
                  <a:schemeClr val="bg1"/>
                </a:solidFill>
                <a:latin typeface="Montserrat" panose="02000505000000020004" pitchFamily="2" charset="0"/>
                <a:ea typeface="Times New Roman" panose="02020603050405020304" pitchFamily="18" charset="0"/>
              </a:rPr>
              <a:t>environment for the future.</a:t>
            </a:r>
          </a:p>
        </p:txBody>
      </p:sp>
    </p:spTree>
    <p:extLst>
      <p:ext uri="{BB962C8B-B14F-4D97-AF65-F5344CB8AC3E}">
        <p14:creationId xmlns:p14="http://schemas.microsoft.com/office/powerpoint/2010/main" val="24215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0C0F3-B2ED-4065-9B29-31D24BAC8996}"/>
              </a:ext>
            </a:extLst>
          </p:cNvPr>
          <p:cNvSpPr>
            <a:spLocks noGrp="1"/>
          </p:cNvSpPr>
          <p:nvPr>
            <p:ph type="sldNum" sz="quarter" idx="12"/>
          </p:nvPr>
        </p:nvSpPr>
        <p:spPr/>
        <p:txBody>
          <a:bodyPr/>
          <a:lstStyle/>
          <a:p>
            <a:fld id="{13C81836-A026-4ACF-B939-45299B3C756B}" type="slidenum">
              <a:rPr lang="en-AU" smtClean="0"/>
              <a:pPr/>
              <a:t>10</a:t>
            </a:fld>
            <a:endParaRPr lang="en-AU"/>
          </a:p>
        </p:txBody>
      </p:sp>
      <p:sp>
        <p:nvSpPr>
          <p:cNvPr id="65" name="TextBox 64">
            <a:extLst>
              <a:ext uri="{FF2B5EF4-FFF2-40B4-BE49-F238E27FC236}">
                <a16:creationId xmlns:a16="http://schemas.microsoft.com/office/drawing/2014/main" id="{6EB1BDE8-61E0-4171-9EF4-3AE0DD283BAA}"/>
              </a:ext>
            </a:extLst>
          </p:cNvPr>
          <p:cNvSpPr txBox="1"/>
          <p:nvPr/>
        </p:nvSpPr>
        <p:spPr>
          <a:xfrm>
            <a:off x="2400038" y="4077102"/>
            <a:ext cx="3207657" cy="1723100"/>
          </a:xfrm>
          <a:prstGeom prst="rect">
            <a:avLst/>
          </a:prstGeom>
          <a:noFill/>
        </p:spPr>
        <p:txBody>
          <a:bodyPr wrap="square">
            <a:spAutoFit/>
          </a:bodyPr>
          <a:lstStyle/>
          <a:p>
            <a:pPr marR="0" algn="ctr" rtl="0">
              <a:spcAft>
                <a:spcPts val="1000"/>
              </a:spcAft>
            </a:pPr>
            <a:r>
              <a:rPr lang="en-US" sz="2400" b="1" i="0" u="none" strike="noStrike" baseline="30000">
                <a:solidFill>
                  <a:schemeClr val="tx2"/>
                </a:solidFill>
                <a:latin typeface="Montserrat SemiBold" panose="00000700000000000000" pitchFamily="2" charset="0"/>
              </a:rPr>
              <a:t>Residential Services</a:t>
            </a:r>
          </a:p>
          <a:p>
            <a:pPr marR="0" algn="ctr" rtl="0">
              <a:lnSpc>
                <a:spcPts val="2000"/>
              </a:lnSpc>
              <a:spcAft>
                <a:spcPts val="800"/>
              </a:spcAft>
            </a:pPr>
            <a:r>
              <a:rPr lang="en-US" baseline="30000">
                <a:solidFill>
                  <a:srgbClr val="333333"/>
                </a:solidFill>
                <a:latin typeface="Montserrat Light" panose="00000400000000000000" pitchFamily="2" charset="0"/>
              </a:rPr>
              <a:t>NatHERS</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BASIX</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BESS</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On-site compliance</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CC document compliance</a:t>
            </a:r>
          </a:p>
        </p:txBody>
      </p:sp>
      <p:sp>
        <p:nvSpPr>
          <p:cNvPr id="67" name="TextBox 66">
            <a:extLst>
              <a:ext uri="{FF2B5EF4-FFF2-40B4-BE49-F238E27FC236}">
                <a16:creationId xmlns:a16="http://schemas.microsoft.com/office/drawing/2014/main" id="{10A0E1CE-07C1-45A2-8487-76917B2E0BD7}"/>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What We Do</a:t>
            </a:r>
            <a:endParaRPr lang="en-AU" sz="1100">
              <a:solidFill>
                <a:schemeClr val="tx2"/>
              </a:solidFill>
              <a:latin typeface="Montserrat" panose="02000505000000020004" pitchFamily="2" charset="0"/>
            </a:endParaRPr>
          </a:p>
        </p:txBody>
      </p:sp>
      <p:sp>
        <p:nvSpPr>
          <p:cNvPr id="72" name="TextBox 71">
            <a:extLst>
              <a:ext uri="{FF2B5EF4-FFF2-40B4-BE49-F238E27FC236}">
                <a16:creationId xmlns:a16="http://schemas.microsoft.com/office/drawing/2014/main" id="{1CC9A719-A9DF-4614-B08D-F3906523D999}"/>
              </a:ext>
            </a:extLst>
          </p:cNvPr>
          <p:cNvSpPr txBox="1"/>
          <p:nvPr/>
        </p:nvSpPr>
        <p:spPr>
          <a:xfrm>
            <a:off x="5602515" y="4077102"/>
            <a:ext cx="3084286" cy="1723100"/>
          </a:xfrm>
          <a:prstGeom prst="rect">
            <a:avLst/>
          </a:prstGeom>
          <a:noFill/>
        </p:spPr>
        <p:txBody>
          <a:bodyPr wrap="square">
            <a:spAutoFit/>
          </a:bodyPr>
          <a:lstStyle/>
          <a:p>
            <a:pPr marR="0" algn="ctr" rtl="0">
              <a:spcAft>
                <a:spcPts val="1000"/>
              </a:spcAft>
            </a:pPr>
            <a:r>
              <a:rPr lang="en-US" sz="2400" b="1" i="0" u="none" strike="noStrike" baseline="30000">
                <a:solidFill>
                  <a:schemeClr val="accent1"/>
                </a:solidFill>
                <a:latin typeface="Montserrat SemiBold" panose="00000700000000000000" pitchFamily="2" charset="0"/>
              </a:rPr>
              <a:t>Commercial Services</a:t>
            </a:r>
          </a:p>
          <a:p>
            <a:pPr marR="0" algn="ctr" rtl="0">
              <a:lnSpc>
                <a:spcPts val="2000"/>
              </a:lnSpc>
              <a:spcAft>
                <a:spcPts val="800"/>
              </a:spcAft>
            </a:pPr>
            <a:r>
              <a:rPr lang="en-US" baseline="30000">
                <a:solidFill>
                  <a:srgbClr val="333333"/>
                </a:solidFill>
                <a:latin typeface="Montserrat Light" panose="00000400000000000000" pitchFamily="2" charset="0"/>
              </a:rPr>
              <a:t>Section J – </a:t>
            </a:r>
            <a:r>
              <a:rPr lang="en-US" baseline="30000" err="1">
                <a:solidFill>
                  <a:srgbClr val="333333"/>
                </a:solidFill>
                <a:latin typeface="Montserrat Light" panose="00000400000000000000" pitchFamily="2" charset="0"/>
              </a:rPr>
              <a:t>DtS</a:t>
            </a:r>
            <a:r>
              <a:rPr lang="en-US" baseline="30000">
                <a:solidFill>
                  <a:srgbClr val="333333"/>
                </a:solidFill>
                <a:latin typeface="Montserrat Light" panose="00000400000000000000" pitchFamily="2" charset="0"/>
              </a:rPr>
              <a:t> &amp; JV3</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NABERS</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 Green Star</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WELL, LEED, and more.</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DA Reports &amp; Onsite Compliance</a:t>
            </a:r>
          </a:p>
        </p:txBody>
      </p:sp>
      <p:sp>
        <p:nvSpPr>
          <p:cNvPr id="73" name="TextBox 72">
            <a:extLst>
              <a:ext uri="{FF2B5EF4-FFF2-40B4-BE49-F238E27FC236}">
                <a16:creationId xmlns:a16="http://schemas.microsoft.com/office/drawing/2014/main" id="{FB30ADF5-2047-4132-A996-758FD2AA0B3A}"/>
              </a:ext>
            </a:extLst>
          </p:cNvPr>
          <p:cNvSpPr txBox="1"/>
          <p:nvPr/>
        </p:nvSpPr>
        <p:spPr>
          <a:xfrm>
            <a:off x="8926286" y="4077102"/>
            <a:ext cx="3084286" cy="1723100"/>
          </a:xfrm>
          <a:prstGeom prst="rect">
            <a:avLst/>
          </a:prstGeom>
          <a:noFill/>
        </p:spPr>
        <p:txBody>
          <a:bodyPr wrap="square">
            <a:spAutoFit/>
          </a:bodyPr>
          <a:lstStyle/>
          <a:p>
            <a:pPr marR="0" algn="ctr" rtl="0">
              <a:spcAft>
                <a:spcPts val="1000"/>
              </a:spcAft>
            </a:pPr>
            <a:r>
              <a:rPr lang="en-US" sz="2400" b="1" i="0" u="none" strike="noStrike" baseline="30000">
                <a:solidFill>
                  <a:schemeClr val="bg2"/>
                </a:solidFill>
                <a:latin typeface="Montserrat SemiBold" panose="00000700000000000000" pitchFamily="2" charset="0"/>
              </a:rPr>
              <a:t>ESD Consulting</a:t>
            </a:r>
          </a:p>
          <a:p>
            <a:pPr marR="0" algn="ctr" rtl="0">
              <a:lnSpc>
                <a:spcPts val="2000"/>
              </a:lnSpc>
              <a:spcAft>
                <a:spcPts val="800"/>
              </a:spcAft>
            </a:pPr>
            <a:r>
              <a:rPr lang="en-US" baseline="30000">
                <a:solidFill>
                  <a:srgbClr val="333333"/>
                </a:solidFill>
                <a:latin typeface="Montserrat Light" panose="00000400000000000000" pitchFamily="2" charset="0"/>
              </a:rPr>
              <a:t>7-star, ESD and strategy workshops</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Ask an expert</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ESD Reports</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SOEE Reports</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Research &amp; policy guidance</a:t>
            </a:r>
          </a:p>
        </p:txBody>
      </p:sp>
      <p:pic>
        <p:nvPicPr>
          <p:cNvPr id="75" name="Picture 74">
            <a:extLst>
              <a:ext uri="{FF2B5EF4-FFF2-40B4-BE49-F238E27FC236}">
                <a16:creationId xmlns:a16="http://schemas.microsoft.com/office/drawing/2014/main" id="{47EB47DE-7D2C-4811-A06E-865AC45D98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7985" y="1690917"/>
            <a:ext cx="2015340" cy="2016630"/>
          </a:xfrm>
          <a:prstGeom prst="rect">
            <a:avLst/>
          </a:prstGeom>
        </p:spPr>
      </p:pic>
      <p:pic>
        <p:nvPicPr>
          <p:cNvPr id="76" name="Picture 75">
            <a:extLst>
              <a:ext uri="{FF2B5EF4-FFF2-40B4-BE49-F238E27FC236}">
                <a16:creationId xmlns:a16="http://schemas.microsoft.com/office/drawing/2014/main" id="{81A03B2D-FCB7-4DE4-B60E-AA25A3565D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6988" y="1691562"/>
            <a:ext cx="2015340" cy="2015340"/>
          </a:xfrm>
          <a:prstGeom prst="rect">
            <a:avLst/>
          </a:prstGeom>
        </p:spPr>
      </p:pic>
      <p:pic>
        <p:nvPicPr>
          <p:cNvPr id="77" name="Picture 76">
            <a:extLst>
              <a:ext uri="{FF2B5EF4-FFF2-40B4-BE49-F238E27FC236}">
                <a16:creationId xmlns:a16="http://schemas.microsoft.com/office/drawing/2014/main" id="{F889CDAE-E884-4019-98C0-F055B24B86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60759" y="1691562"/>
            <a:ext cx="2015340" cy="2015340"/>
          </a:xfrm>
          <a:prstGeom prst="rect">
            <a:avLst/>
          </a:prstGeom>
        </p:spPr>
      </p:pic>
    </p:spTree>
    <p:extLst>
      <p:ext uri="{BB962C8B-B14F-4D97-AF65-F5344CB8AC3E}">
        <p14:creationId xmlns:p14="http://schemas.microsoft.com/office/powerpoint/2010/main" val="393098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ree, outdoor, road, highway&#10;&#10;Description automatically generated">
            <a:extLst>
              <a:ext uri="{FF2B5EF4-FFF2-40B4-BE49-F238E27FC236}">
                <a16:creationId xmlns:a16="http://schemas.microsoft.com/office/drawing/2014/main" id="{93A6D31C-9A47-4163-AA8A-DD791A58D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
            <a:ext cx="13439775" cy="7558530"/>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1F8C9516-1CC1-405E-841E-A3891E6D2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439775" cy="7558362"/>
          </a:xfrm>
          <a:prstGeom prst="rect">
            <a:avLst/>
          </a:prstGeom>
        </p:spPr>
      </p:pic>
      <p:pic>
        <p:nvPicPr>
          <p:cNvPr id="10" name="Picture 9" descr="A picture containing ax, accessory&#10;&#10;Description automatically generated">
            <a:extLst>
              <a:ext uri="{FF2B5EF4-FFF2-40B4-BE49-F238E27FC236}">
                <a16:creationId xmlns:a16="http://schemas.microsoft.com/office/drawing/2014/main" id="{E26FC30B-7187-4798-B0B8-38D7498E3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860" y="1175658"/>
            <a:ext cx="7145296" cy="9620704"/>
          </a:xfrm>
          <a:prstGeom prst="rect">
            <a:avLst/>
          </a:prstGeom>
        </p:spPr>
      </p:pic>
      <p:sp>
        <p:nvSpPr>
          <p:cNvPr id="8" name="TextBox 7">
            <a:extLst>
              <a:ext uri="{FF2B5EF4-FFF2-40B4-BE49-F238E27FC236}">
                <a16:creationId xmlns:a16="http://schemas.microsoft.com/office/drawing/2014/main" id="{56EFFB32-7333-47AA-B4F8-CB0FB829A1E9}"/>
              </a:ext>
            </a:extLst>
          </p:cNvPr>
          <p:cNvSpPr txBox="1"/>
          <p:nvPr/>
        </p:nvSpPr>
        <p:spPr>
          <a:xfrm>
            <a:off x="11267284" y="6859135"/>
            <a:ext cx="1683657" cy="215444"/>
          </a:xfrm>
          <a:prstGeom prst="rect">
            <a:avLst/>
          </a:prstGeom>
          <a:noFill/>
        </p:spPr>
        <p:txBody>
          <a:bodyPr wrap="square">
            <a:spAutoFit/>
          </a:bodyPr>
          <a:lstStyle/>
          <a:p>
            <a:pPr marR="0" algn="r" rtl="0"/>
            <a:r>
              <a:rPr lang="en-US" sz="1200" b="0" i="0" u="none" strike="noStrike" baseline="30000">
                <a:solidFill>
                  <a:schemeClr val="bg1"/>
                </a:solidFill>
                <a:latin typeface="Montserrat Light" panose="00000400000000000000" pitchFamily="2" charset="0"/>
              </a:rPr>
              <a:t>Image: Sekisui House</a:t>
            </a:r>
          </a:p>
        </p:txBody>
      </p:sp>
      <p:sp>
        <p:nvSpPr>
          <p:cNvPr id="9" name="TextBox 8">
            <a:extLst>
              <a:ext uri="{FF2B5EF4-FFF2-40B4-BE49-F238E27FC236}">
                <a16:creationId xmlns:a16="http://schemas.microsoft.com/office/drawing/2014/main" id="{FA4840A1-7009-422C-8BEE-EED5F97205C3}"/>
              </a:ext>
            </a:extLst>
          </p:cNvPr>
          <p:cNvSpPr txBox="1"/>
          <p:nvPr/>
        </p:nvSpPr>
        <p:spPr>
          <a:xfrm>
            <a:off x="498706" y="6203724"/>
            <a:ext cx="7809478" cy="990015"/>
          </a:xfrm>
          <a:prstGeom prst="rect">
            <a:avLst/>
          </a:prstGeom>
          <a:noFill/>
        </p:spPr>
        <p:txBody>
          <a:bodyPr wrap="square" rtlCol="0">
            <a:spAutoFit/>
          </a:bodyPr>
          <a:lstStyle/>
          <a:p>
            <a:pPr>
              <a:lnSpc>
                <a:spcPts val="7000"/>
              </a:lnSpc>
            </a:pPr>
            <a:r>
              <a:rPr lang="en-AU" sz="6000" spc="-100">
                <a:solidFill>
                  <a:schemeClr val="bg1"/>
                </a:solidFill>
                <a:latin typeface="+mj-lt"/>
                <a:ea typeface="Times New Roman" panose="02020603050405020304" pitchFamily="18" charset="0"/>
              </a:rPr>
              <a:t>Why Choose Us</a:t>
            </a:r>
          </a:p>
        </p:txBody>
      </p:sp>
      <p:sp>
        <p:nvSpPr>
          <p:cNvPr id="12" name="Slide Number Placeholder 16">
            <a:extLst>
              <a:ext uri="{FF2B5EF4-FFF2-40B4-BE49-F238E27FC236}">
                <a16:creationId xmlns:a16="http://schemas.microsoft.com/office/drawing/2014/main" id="{68B34836-56F5-445C-A3C9-7589628D5448}"/>
              </a:ext>
            </a:extLst>
          </p:cNvPr>
          <p:cNvSpPr>
            <a:spLocks noGrp="1"/>
          </p:cNvSpPr>
          <p:nvPr>
            <p:ph type="sldNum" sz="quarter" idx="12"/>
          </p:nvPr>
        </p:nvSpPr>
        <p:spPr>
          <a:xfrm>
            <a:off x="9905494" y="431727"/>
            <a:ext cx="3023949" cy="402483"/>
          </a:xfrm>
        </p:spPr>
        <p:txBody>
          <a:bodyPr/>
          <a:lstStyle/>
          <a:p>
            <a:fld id="{13C81836-A026-4ACF-B939-45299B3C756B}" type="slidenum">
              <a:rPr lang="en-AU" sz="1000" smtClean="0">
                <a:solidFill>
                  <a:schemeClr val="bg1"/>
                </a:solidFill>
                <a:latin typeface="Montserrat" panose="02000505000000020004" pitchFamily="2" charset="0"/>
              </a:rPr>
              <a:t>11</a:t>
            </a:fld>
            <a:endParaRPr lang="en-AU" sz="1000">
              <a:solidFill>
                <a:schemeClr val="bg1"/>
              </a:solidFill>
              <a:latin typeface="Montserrat" panose="02000505000000020004" pitchFamily="2" charset="0"/>
            </a:endParaRPr>
          </a:p>
        </p:txBody>
      </p:sp>
    </p:spTree>
    <p:extLst>
      <p:ext uri="{BB962C8B-B14F-4D97-AF65-F5344CB8AC3E}">
        <p14:creationId xmlns:p14="http://schemas.microsoft.com/office/powerpoint/2010/main" val="161996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0C0F3-B2ED-4065-9B29-31D24BAC8996}"/>
              </a:ext>
            </a:extLst>
          </p:cNvPr>
          <p:cNvSpPr>
            <a:spLocks noGrp="1"/>
          </p:cNvSpPr>
          <p:nvPr>
            <p:ph type="sldNum" sz="quarter" idx="12"/>
          </p:nvPr>
        </p:nvSpPr>
        <p:spPr/>
        <p:txBody>
          <a:bodyPr/>
          <a:lstStyle/>
          <a:p>
            <a:fld id="{13C81836-A026-4ACF-B939-45299B3C756B}" type="slidenum">
              <a:rPr lang="en-AU" smtClean="0"/>
              <a:pPr/>
              <a:t>12</a:t>
            </a:fld>
            <a:endParaRPr lang="en-AU"/>
          </a:p>
        </p:txBody>
      </p:sp>
      <p:sp>
        <p:nvSpPr>
          <p:cNvPr id="65" name="TextBox 64">
            <a:extLst>
              <a:ext uri="{FF2B5EF4-FFF2-40B4-BE49-F238E27FC236}">
                <a16:creationId xmlns:a16="http://schemas.microsoft.com/office/drawing/2014/main" id="{6EB1BDE8-61E0-4171-9EF4-3AE0DD283BAA}"/>
              </a:ext>
            </a:extLst>
          </p:cNvPr>
          <p:cNvSpPr txBox="1"/>
          <p:nvPr/>
        </p:nvSpPr>
        <p:spPr>
          <a:xfrm>
            <a:off x="2111827" y="3881159"/>
            <a:ext cx="3207657" cy="1979581"/>
          </a:xfrm>
          <a:prstGeom prst="rect">
            <a:avLst/>
          </a:prstGeom>
          <a:noFill/>
        </p:spPr>
        <p:txBody>
          <a:bodyPr wrap="square">
            <a:spAutoFit/>
          </a:bodyPr>
          <a:lstStyle/>
          <a:p>
            <a:pPr marR="0" algn="ctr" rtl="0">
              <a:spcAft>
                <a:spcPts val="1000"/>
              </a:spcAft>
            </a:pPr>
            <a:r>
              <a:rPr lang="en-US" sz="2400" b="1" i="0" u="none" strike="noStrike" baseline="30000">
                <a:solidFill>
                  <a:srgbClr val="A3DE4D"/>
                </a:solidFill>
                <a:latin typeface="Montserrat SemiBold" panose="00000700000000000000" pitchFamily="2" charset="0"/>
              </a:rPr>
              <a:t>Technical Experts</a:t>
            </a:r>
          </a:p>
          <a:p>
            <a:pPr marR="0" algn="ctr" rtl="0">
              <a:lnSpc>
                <a:spcPts val="2000"/>
              </a:lnSpc>
              <a:spcAft>
                <a:spcPts val="800"/>
              </a:spcAft>
            </a:pPr>
            <a:r>
              <a:rPr lang="en-US" baseline="30000">
                <a:solidFill>
                  <a:srgbClr val="333333"/>
                </a:solidFill>
                <a:latin typeface="Montserrat Light" panose="00000400000000000000" pitchFamily="2" charset="0"/>
              </a:rPr>
              <a:t>When you work with us, you have access to some of the most experienced and forward-thinking sustainable building experts in Australia, relied upon by some of the biggest names in the national construction industry.</a:t>
            </a:r>
          </a:p>
        </p:txBody>
      </p:sp>
      <p:sp>
        <p:nvSpPr>
          <p:cNvPr id="67" name="TextBox 66">
            <a:extLst>
              <a:ext uri="{FF2B5EF4-FFF2-40B4-BE49-F238E27FC236}">
                <a16:creationId xmlns:a16="http://schemas.microsoft.com/office/drawing/2014/main" id="{10A0E1CE-07C1-45A2-8487-76917B2E0BD7}"/>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Why Choose Us</a:t>
            </a:r>
            <a:endParaRPr lang="en-AU" sz="1100">
              <a:solidFill>
                <a:schemeClr val="tx2"/>
              </a:solidFill>
              <a:latin typeface="Montserrat" panose="02000505000000020004" pitchFamily="2" charset="0"/>
            </a:endParaRPr>
          </a:p>
        </p:txBody>
      </p:sp>
      <p:sp>
        <p:nvSpPr>
          <p:cNvPr id="72" name="TextBox 71">
            <a:extLst>
              <a:ext uri="{FF2B5EF4-FFF2-40B4-BE49-F238E27FC236}">
                <a16:creationId xmlns:a16="http://schemas.microsoft.com/office/drawing/2014/main" id="{1CC9A719-A9DF-4614-B08D-F3906523D999}"/>
              </a:ext>
            </a:extLst>
          </p:cNvPr>
          <p:cNvSpPr txBox="1"/>
          <p:nvPr/>
        </p:nvSpPr>
        <p:spPr>
          <a:xfrm>
            <a:off x="5602515" y="3881159"/>
            <a:ext cx="3084286" cy="1979581"/>
          </a:xfrm>
          <a:prstGeom prst="rect">
            <a:avLst/>
          </a:prstGeom>
          <a:noFill/>
        </p:spPr>
        <p:txBody>
          <a:bodyPr wrap="square">
            <a:spAutoFit/>
          </a:bodyPr>
          <a:lstStyle/>
          <a:p>
            <a:pPr marR="0" algn="ctr" rtl="0">
              <a:spcAft>
                <a:spcPts val="1000"/>
              </a:spcAft>
            </a:pPr>
            <a:r>
              <a:rPr lang="en-US" sz="2400" b="1" i="0" u="none" strike="noStrike" baseline="30000">
                <a:solidFill>
                  <a:schemeClr val="tx2"/>
                </a:solidFill>
                <a:latin typeface="Montserrat SemiBold" panose="00000700000000000000" pitchFamily="2" charset="0"/>
              </a:rPr>
              <a:t>Policy Nerds</a:t>
            </a:r>
          </a:p>
          <a:p>
            <a:pPr marR="0" algn="ctr" rtl="0">
              <a:lnSpc>
                <a:spcPts val="2000"/>
              </a:lnSpc>
              <a:spcAft>
                <a:spcPts val="800"/>
              </a:spcAft>
            </a:pPr>
            <a:r>
              <a:rPr lang="en-US" baseline="30000">
                <a:solidFill>
                  <a:srgbClr val="333333"/>
                </a:solidFill>
                <a:latin typeface="Montserrat Light" panose="00000400000000000000" pitchFamily="2" charset="0"/>
              </a:rPr>
              <a:t>We monitor new policies and documentation requirements so you don’t have to. Between us and our extensive industry network, we’ll ensure you meet, (if not, exceed!), </a:t>
            </a:r>
            <a:br>
              <a:rPr lang="en-US" baseline="30000">
                <a:solidFill>
                  <a:srgbClr val="333333"/>
                </a:solidFill>
                <a:latin typeface="Montserrat Light" panose="00000400000000000000" pitchFamily="2" charset="0"/>
              </a:rPr>
            </a:br>
            <a:r>
              <a:rPr lang="en-US" baseline="30000">
                <a:solidFill>
                  <a:srgbClr val="333333"/>
                </a:solidFill>
                <a:latin typeface="Montserrat Light" panose="00000400000000000000" pitchFamily="2" charset="0"/>
              </a:rPr>
              <a:t>all of them.</a:t>
            </a:r>
          </a:p>
        </p:txBody>
      </p:sp>
      <p:sp>
        <p:nvSpPr>
          <p:cNvPr id="73" name="TextBox 72">
            <a:extLst>
              <a:ext uri="{FF2B5EF4-FFF2-40B4-BE49-F238E27FC236}">
                <a16:creationId xmlns:a16="http://schemas.microsoft.com/office/drawing/2014/main" id="{FB30ADF5-2047-4132-A996-758FD2AA0B3A}"/>
              </a:ext>
            </a:extLst>
          </p:cNvPr>
          <p:cNvSpPr txBox="1"/>
          <p:nvPr/>
        </p:nvSpPr>
        <p:spPr>
          <a:xfrm>
            <a:off x="8926286" y="3881159"/>
            <a:ext cx="3084286" cy="1979581"/>
          </a:xfrm>
          <a:prstGeom prst="rect">
            <a:avLst/>
          </a:prstGeom>
          <a:noFill/>
        </p:spPr>
        <p:txBody>
          <a:bodyPr wrap="square">
            <a:spAutoFit/>
          </a:bodyPr>
          <a:lstStyle/>
          <a:p>
            <a:pPr marR="0" algn="ctr" rtl="0">
              <a:spcAft>
                <a:spcPts val="1000"/>
              </a:spcAft>
            </a:pPr>
            <a:r>
              <a:rPr lang="en-US" sz="2400" b="1" i="0" u="none" strike="noStrike" baseline="30000">
                <a:solidFill>
                  <a:schemeClr val="accent1"/>
                </a:solidFill>
                <a:latin typeface="Montserrat SemiBold" panose="00000700000000000000" pitchFamily="2" charset="0"/>
              </a:rPr>
              <a:t>Integrated Team</a:t>
            </a:r>
          </a:p>
          <a:p>
            <a:pPr algn="ctr">
              <a:lnSpc>
                <a:spcPts val="2000"/>
              </a:lnSpc>
              <a:spcAft>
                <a:spcPts val="800"/>
              </a:spcAft>
            </a:pPr>
            <a:r>
              <a:rPr lang="en-US" baseline="30000">
                <a:solidFill>
                  <a:srgbClr val="333333"/>
                </a:solidFill>
                <a:latin typeface="Montserrat Light" panose="00000400000000000000" pitchFamily="2" charset="0"/>
              </a:rPr>
              <a:t>Our only goal (aside from producing high-performance buildings, of course!) is collaboration: understanding your project, how you operate and the type of solutions that will suit your budget and needs.</a:t>
            </a:r>
          </a:p>
        </p:txBody>
      </p:sp>
      <p:pic>
        <p:nvPicPr>
          <p:cNvPr id="75" name="Picture 74" descr="Icon&#10;&#10;Description automatically generated">
            <a:extLst>
              <a:ext uri="{FF2B5EF4-FFF2-40B4-BE49-F238E27FC236}">
                <a16:creationId xmlns:a16="http://schemas.microsoft.com/office/drawing/2014/main" id="{47EB47DE-7D2C-4811-A06E-865AC45D9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340" y="1494974"/>
            <a:ext cx="2016630" cy="2016630"/>
          </a:xfrm>
          <a:prstGeom prst="rect">
            <a:avLst/>
          </a:prstGeom>
        </p:spPr>
      </p:pic>
      <p:pic>
        <p:nvPicPr>
          <p:cNvPr id="76" name="Picture 75">
            <a:extLst>
              <a:ext uri="{FF2B5EF4-FFF2-40B4-BE49-F238E27FC236}">
                <a16:creationId xmlns:a16="http://schemas.microsoft.com/office/drawing/2014/main" id="{81A03B2D-FCB7-4DE4-B60E-AA25A3565D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6343" y="1495619"/>
            <a:ext cx="2016630" cy="2015340"/>
          </a:xfrm>
          <a:prstGeom prst="rect">
            <a:avLst/>
          </a:prstGeom>
        </p:spPr>
      </p:pic>
      <p:pic>
        <p:nvPicPr>
          <p:cNvPr id="77" name="Picture 76">
            <a:extLst>
              <a:ext uri="{FF2B5EF4-FFF2-40B4-BE49-F238E27FC236}">
                <a16:creationId xmlns:a16="http://schemas.microsoft.com/office/drawing/2014/main" id="{F889CDAE-E884-4019-98C0-F055B24B86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60114" y="1495619"/>
            <a:ext cx="2016630" cy="2015340"/>
          </a:xfrm>
          <a:prstGeom prst="rect">
            <a:avLst/>
          </a:prstGeom>
        </p:spPr>
      </p:pic>
    </p:spTree>
    <p:extLst>
      <p:ext uri="{BB962C8B-B14F-4D97-AF65-F5344CB8AC3E}">
        <p14:creationId xmlns:p14="http://schemas.microsoft.com/office/powerpoint/2010/main" val="276563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0C0F3-B2ED-4065-9B29-31D24BAC8996}"/>
              </a:ext>
            </a:extLst>
          </p:cNvPr>
          <p:cNvSpPr>
            <a:spLocks noGrp="1"/>
          </p:cNvSpPr>
          <p:nvPr>
            <p:ph type="sldNum" sz="quarter" idx="12"/>
          </p:nvPr>
        </p:nvSpPr>
        <p:spPr/>
        <p:txBody>
          <a:bodyPr/>
          <a:lstStyle/>
          <a:p>
            <a:fld id="{13C81836-A026-4ACF-B939-45299B3C756B}" type="slidenum">
              <a:rPr lang="en-AU" smtClean="0"/>
              <a:pPr/>
              <a:t>13</a:t>
            </a:fld>
            <a:endParaRPr lang="en-AU"/>
          </a:p>
        </p:txBody>
      </p:sp>
      <p:sp>
        <p:nvSpPr>
          <p:cNvPr id="67" name="TextBox 66">
            <a:extLst>
              <a:ext uri="{FF2B5EF4-FFF2-40B4-BE49-F238E27FC236}">
                <a16:creationId xmlns:a16="http://schemas.microsoft.com/office/drawing/2014/main" id="{10A0E1CE-07C1-45A2-8487-76917B2E0BD7}"/>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Why Choose Us</a:t>
            </a:r>
            <a:endParaRPr lang="en-AU" sz="1100">
              <a:solidFill>
                <a:schemeClr val="tx2"/>
              </a:solidFill>
              <a:latin typeface="Montserrat" panose="02000505000000020004" pitchFamily="2" charset="0"/>
            </a:endParaRPr>
          </a:p>
        </p:txBody>
      </p:sp>
      <p:sp>
        <p:nvSpPr>
          <p:cNvPr id="8" name="TextBox 7">
            <a:extLst>
              <a:ext uri="{FF2B5EF4-FFF2-40B4-BE49-F238E27FC236}">
                <a16:creationId xmlns:a16="http://schemas.microsoft.com/office/drawing/2014/main" id="{902DAE85-C653-4D8E-93C6-8A6844D7781C}"/>
              </a:ext>
            </a:extLst>
          </p:cNvPr>
          <p:cNvSpPr txBox="1"/>
          <p:nvPr/>
        </p:nvSpPr>
        <p:spPr>
          <a:xfrm>
            <a:off x="7120932" y="1796365"/>
            <a:ext cx="5370285" cy="4105804"/>
          </a:xfrm>
          <a:prstGeom prst="rect">
            <a:avLst/>
          </a:prstGeom>
          <a:noFill/>
        </p:spPr>
        <p:txBody>
          <a:bodyPr wrap="square">
            <a:spAutoFit/>
          </a:bodyPr>
          <a:lstStyle/>
          <a:p>
            <a:pPr marR="0" algn="l" rtl="0">
              <a:spcAft>
                <a:spcPts val="1500"/>
              </a:spcAft>
            </a:pPr>
            <a:r>
              <a:rPr lang="en-US" sz="2000" b="1" spc="580" baseline="30000">
                <a:solidFill>
                  <a:srgbClr val="A3DE4D"/>
                </a:solidFill>
                <a:latin typeface="Montserrat SemiBold" panose="00000700000000000000" pitchFamily="2" charset="0"/>
              </a:rPr>
              <a:t>OUR PEOPLE ARE YOUR PEOPLE</a:t>
            </a:r>
            <a:endParaRPr lang="en-US" sz="2000" b="1" i="0" u="none" strike="noStrike" spc="580" baseline="30000">
              <a:solidFill>
                <a:srgbClr val="A3DE4D"/>
              </a:solidFill>
              <a:latin typeface="Montserrat SemiBold" panose="00000700000000000000" pitchFamily="2" charset="0"/>
            </a:endParaRPr>
          </a:p>
          <a:p>
            <a:pPr>
              <a:lnSpc>
                <a:spcPts val="2000"/>
              </a:lnSpc>
              <a:spcAft>
                <a:spcPts val="800"/>
              </a:spcAft>
            </a:pPr>
            <a:r>
              <a:rPr lang="en-US" baseline="30000">
                <a:solidFill>
                  <a:srgbClr val="333333"/>
                </a:solidFill>
                <a:latin typeface="Montserrat Light" panose="00000400000000000000" pitchFamily="2" charset="0"/>
              </a:rPr>
              <a:t>Our team hails from a range of professional backgrounds – from engineering and architecture to building design, environmental science and sustainable development – but we are bound by common passions: buildings and sustainability.</a:t>
            </a:r>
          </a:p>
          <a:p>
            <a:pPr>
              <a:lnSpc>
                <a:spcPts val="2000"/>
              </a:lnSpc>
              <a:spcAft>
                <a:spcPts val="800"/>
              </a:spcAft>
            </a:pPr>
            <a:r>
              <a:rPr lang="en-US" baseline="30000">
                <a:solidFill>
                  <a:srgbClr val="333333"/>
                </a:solidFill>
                <a:latin typeface="Montserrat Light" panose="00000400000000000000" pitchFamily="2" charset="0"/>
              </a:rPr>
              <a:t>Combined with ongoing industry accreditation, our skillset means we have an enormous knowledge pool to draw upon when providing leading ESD and policy advice.</a:t>
            </a:r>
          </a:p>
          <a:p>
            <a:pPr marR="0" algn="l" rtl="0">
              <a:lnSpc>
                <a:spcPts val="2000"/>
              </a:lnSpc>
              <a:spcAft>
                <a:spcPts val="800"/>
              </a:spcAft>
            </a:pPr>
            <a:r>
              <a:rPr lang="en-US" baseline="30000">
                <a:solidFill>
                  <a:srgbClr val="333333"/>
                </a:solidFill>
                <a:latin typeface="Montserrat Light" panose="00000400000000000000" pitchFamily="2" charset="0"/>
              </a:rPr>
              <a:t>With 20+ years of experience behind us, we’re renowned as the industry’s proverbial ‘safe hands’. Our secret? It’s not just our expertise: it’s also the longevity of our team.</a:t>
            </a:r>
          </a:p>
          <a:p>
            <a:pPr marR="0" algn="l" rtl="0">
              <a:lnSpc>
                <a:spcPts val="2000"/>
              </a:lnSpc>
              <a:spcAft>
                <a:spcPts val="800"/>
              </a:spcAft>
            </a:pPr>
            <a:r>
              <a:rPr lang="en-US" baseline="30000">
                <a:solidFill>
                  <a:srgbClr val="333333"/>
                </a:solidFill>
                <a:latin typeface="Montserrat Light" panose="00000400000000000000" pitchFamily="2" charset="0"/>
              </a:rPr>
              <a:t>The top consultants you meet today, will often still be the people working with you project after project, year after year, which means we become more than consultants – we become a part of your team.</a:t>
            </a:r>
          </a:p>
        </p:txBody>
      </p:sp>
      <p:sp>
        <p:nvSpPr>
          <p:cNvPr id="9" name="TextBox 8">
            <a:extLst>
              <a:ext uri="{FF2B5EF4-FFF2-40B4-BE49-F238E27FC236}">
                <a16:creationId xmlns:a16="http://schemas.microsoft.com/office/drawing/2014/main" id="{4E441B7A-FA5F-4D1A-B183-62C3AB6C3A95}"/>
              </a:ext>
            </a:extLst>
          </p:cNvPr>
          <p:cNvSpPr txBox="1"/>
          <p:nvPr/>
        </p:nvSpPr>
        <p:spPr>
          <a:xfrm>
            <a:off x="1981199" y="2336802"/>
            <a:ext cx="4738688" cy="3024931"/>
          </a:xfrm>
          <a:prstGeom prst="rect">
            <a:avLst/>
          </a:prstGeom>
          <a:noFill/>
        </p:spPr>
        <p:txBody>
          <a:bodyPr wrap="square" rtlCol="0">
            <a:spAutoFit/>
          </a:bodyPr>
          <a:lstStyle/>
          <a:p>
            <a:pPr>
              <a:lnSpc>
                <a:spcPts val="3300"/>
              </a:lnSpc>
            </a:pPr>
            <a:r>
              <a:rPr lang="en-US" sz="2400" spc="70">
                <a:solidFill>
                  <a:schemeClr val="tx2"/>
                </a:solidFill>
                <a:latin typeface="+mj-lt"/>
              </a:rPr>
              <a:t>Efficient Living’s team offers an unrivalled spectrum of knowledge, melding intricate construction know-how with cutting-edge sustainability expertise.</a:t>
            </a:r>
            <a:endParaRPr lang="en-AU" sz="2400" spc="70">
              <a:solidFill>
                <a:schemeClr val="tx2"/>
              </a:solidFill>
              <a:latin typeface="+mj-lt"/>
            </a:endParaRPr>
          </a:p>
        </p:txBody>
      </p:sp>
    </p:spTree>
    <p:extLst>
      <p:ext uri="{BB962C8B-B14F-4D97-AF65-F5344CB8AC3E}">
        <p14:creationId xmlns:p14="http://schemas.microsoft.com/office/powerpoint/2010/main" val="386865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78608BB9-244F-06CB-8EC8-7FF55388CBD5}"/>
              </a:ext>
            </a:extLst>
          </p:cNvPr>
          <p:cNvPicPr>
            <a:picLocks noChangeAspect="1"/>
          </p:cNvPicPr>
          <p:nvPr/>
        </p:nvPicPr>
        <p:blipFill rotWithShape="1">
          <a:blip r:embed="rId2">
            <a:extLst>
              <a:ext uri="{28A0092B-C50C-407E-A947-70E740481C1C}">
                <a14:useLocalDpi xmlns:a14="http://schemas.microsoft.com/office/drawing/2010/main" val="0"/>
              </a:ext>
            </a:extLst>
          </a:blip>
          <a:srcRect t="22873" r="93" b="-1215"/>
          <a:stretch/>
        </p:blipFill>
        <p:spPr>
          <a:xfrm>
            <a:off x="903765" y="0"/>
            <a:ext cx="11525695" cy="7679190"/>
          </a:xfrm>
          <a:prstGeom prst="rect">
            <a:avLst/>
          </a:prstGeom>
        </p:spPr>
      </p:pic>
      <p:sp>
        <p:nvSpPr>
          <p:cNvPr id="12" name="TextBox 11">
            <a:extLst>
              <a:ext uri="{FF2B5EF4-FFF2-40B4-BE49-F238E27FC236}">
                <a16:creationId xmlns:a16="http://schemas.microsoft.com/office/drawing/2014/main" id="{2D27422C-771A-E05F-0128-F937328600DA}"/>
              </a:ext>
            </a:extLst>
          </p:cNvPr>
          <p:cNvSpPr txBox="1"/>
          <p:nvPr/>
        </p:nvSpPr>
        <p:spPr>
          <a:xfrm>
            <a:off x="2870489" y="500878"/>
            <a:ext cx="6717722" cy="1138773"/>
          </a:xfrm>
          <a:prstGeom prst="rect">
            <a:avLst/>
          </a:prstGeom>
          <a:noFill/>
        </p:spPr>
        <p:txBody>
          <a:bodyPr wrap="square">
            <a:spAutoFit/>
          </a:bodyPr>
          <a:lstStyle/>
          <a:p>
            <a:pPr algn="r" rtl="0" fontAlgn="base"/>
            <a:r>
              <a:rPr lang="en-US" sz="1800" b="0" i="0" u="none" strike="noStrike">
                <a:solidFill>
                  <a:schemeClr val="bg1"/>
                </a:solidFill>
                <a:effectLst/>
                <a:latin typeface="Montserrat Medium" panose="00000600000000000000" pitchFamily="2" charset="0"/>
              </a:rPr>
              <a:t>“On every occasion, [Efficient Living] has </a:t>
            </a:r>
            <a:r>
              <a:rPr lang="en-US" sz="1800" b="0" i="0">
                <a:solidFill>
                  <a:schemeClr val="bg1"/>
                </a:solidFill>
                <a:effectLst/>
                <a:latin typeface="Montserrat Medium" panose="00000600000000000000" pitchFamily="2" charset="0"/>
              </a:rPr>
              <a:t>​</a:t>
            </a:r>
            <a:endParaRPr lang="en-US" b="0" i="0">
              <a:solidFill>
                <a:schemeClr val="bg1"/>
              </a:solidFill>
              <a:effectLst/>
              <a:latin typeface="Segoe UI" panose="020B0502040204020203" pitchFamily="34" charset="0"/>
            </a:endParaRPr>
          </a:p>
          <a:p>
            <a:pPr algn="r" rtl="0" fontAlgn="base"/>
            <a:r>
              <a:rPr lang="en-US" sz="1800" b="0" i="0" u="none" strike="noStrike">
                <a:solidFill>
                  <a:schemeClr val="bg1"/>
                </a:solidFill>
                <a:effectLst/>
                <a:latin typeface="Montserrat Medium" panose="00000600000000000000" pitchFamily="2" charset="0"/>
              </a:rPr>
              <a:t>exceeded my expectations in regards to timeliness and efficiency and all at a reasonable cost.”</a:t>
            </a:r>
            <a:r>
              <a:rPr lang="en-US" sz="1800" b="0" i="0">
                <a:solidFill>
                  <a:schemeClr val="bg1"/>
                </a:solidFill>
                <a:effectLst/>
                <a:latin typeface="Montserrat Medium" panose="00000600000000000000" pitchFamily="2" charset="0"/>
              </a:rPr>
              <a:t>​</a:t>
            </a:r>
            <a:endParaRPr lang="en-US" b="0" i="0">
              <a:solidFill>
                <a:schemeClr val="bg1"/>
              </a:solidFill>
              <a:effectLst/>
              <a:latin typeface="Segoe UI" panose="020B0502040204020203" pitchFamily="34" charset="0"/>
            </a:endParaRPr>
          </a:p>
          <a:p>
            <a:pPr algn="r" rtl="0" fontAlgn="base"/>
            <a:r>
              <a:rPr lang="en-US" sz="1400" b="0" i="0" u="none" strike="noStrike">
                <a:solidFill>
                  <a:schemeClr val="bg1"/>
                </a:solidFill>
                <a:effectLst/>
                <a:latin typeface="Montserrat Medium" panose="00000600000000000000" pitchFamily="2" charset="0"/>
              </a:rPr>
              <a:t>— Emile Jansen, Jansen Architecture</a:t>
            </a:r>
            <a:endParaRPr lang="en-US" b="0" i="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81818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building, porch, room&#10;&#10;Description automatically generated">
            <a:extLst>
              <a:ext uri="{FF2B5EF4-FFF2-40B4-BE49-F238E27FC236}">
                <a16:creationId xmlns:a16="http://schemas.microsoft.com/office/drawing/2014/main" id="{D2D51E55-9C79-416A-9E06-3751AE8F0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 y="0"/>
            <a:ext cx="13439422" cy="7559675"/>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1F8C9516-1CC1-405E-841E-A3891E6D2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439775" cy="7558362"/>
          </a:xfrm>
          <a:prstGeom prst="rect">
            <a:avLst/>
          </a:prstGeom>
        </p:spPr>
      </p:pic>
      <p:pic>
        <p:nvPicPr>
          <p:cNvPr id="10" name="Picture 9" descr="A picture containing ax, accessory&#10;&#10;Description automatically generated">
            <a:extLst>
              <a:ext uri="{FF2B5EF4-FFF2-40B4-BE49-F238E27FC236}">
                <a16:creationId xmlns:a16="http://schemas.microsoft.com/office/drawing/2014/main" id="{E26FC30B-7187-4798-B0B8-38D7498E3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860" y="1175658"/>
            <a:ext cx="7145296" cy="9620704"/>
          </a:xfrm>
          <a:prstGeom prst="rect">
            <a:avLst/>
          </a:prstGeom>
        </p:spPr>
      </p:pic>
      <p:sp>
        <p:nvSpPr>
          <p:cNvPr id="8" name="TextBox 7">
            <a:extLst>
              <a:ext uri="{FF2B5EF4-FFF2-40B4-BE49-F238E27FC236}">
                <a16:creationId xmlns:a16="http://schemas.microsoft.com/office/drawing/2014/main" id="{56EFFB32-7333-47AA-B4F8-CB0FB829A1E9}"/>
              </a:ext>
            </a:extLst>
          </p:cNvPr>
          <p:cNvSpPr txBox="1"/>
          <p:nvPr/>
        </p:nvSpPr>
        <p:spPr>
          <a:xfrm>
            <a:off x="11267284" y="6859135"/>
            <a:ext cx="1683657" cy="215444"/>
          </a:xfrm>
          <a:prstGeom prst="rect">
            <a:avLst/>
          </a:prstGeom>
          <a:noFill/>
        </p:spPr>
        <p:txBody>
          <a:bodyPr wrap="square">
            <a:spAutoFit/>
          </a:bodyPr>
          <a:lstStyle/>
          <a:p>
            <a:pPr marR="0" algn="r" rtl="0"/>
            <a:r>
              <a:rPr lang="en-US" sz="1200" b="0" i="0" u="none" strike="noStrike" baseline="30000">
                <a:solidFill>
                  <a:schemeClr val="bg1"/>
                </a:solidFill>
                <a:latin typeface="Montserrat Light" panose="00000400000000000000" pitchFamily="2" charset="0"/>
              </a:rPr>
              <a:t>Image: Frasers Property</a:t>
            </a:r>
          </a:p>
        </p:txBody>
      </p:sp>
      <p:sp>
        <p:nvSpPr>
          <p:cNvPr id="9" name="TextBox 8">
            <a:extLst>
              <a:ext uri="{FF2B5EF4-FFF2-40B4-BE49-F238E27FC236}">
                <a16:creationId xmlns:a16="http://schemas.microsoft.com/office/drawing/2014/main" id="{FA4840A1-7009-422C-8BEE-EED5F97205C3}"/>
              </a:ext>
            </a:extLst>
          </p:cNvPr>
          <p:cNvSpPr txBox="1"/>
          <p:nvPr/>
        </p:nvSpPr>
        <p:spPr>
          <a:xfrm>
            <a:off x="498706" y="6203724"/>
            <a:ext cx="7809478" cy="990015"/>
          </a:xfrm>
          <a:prstGeom prst="rect">
            <a:avLst/>
          </a:prstGeom>
          <a:noFill/>
        </p:spPr>
        <p:txBody>
          <a:bodyPr wrap="square" lIns="91440" tIns="45720" rIns="91440" bIns="45720" rtlCol="0" anchor="t">
            <a:spAutoFit/>
          </a:bodyPr>
          <a:lstStyle/>
          <a:p>
            <a:pPr>
              <a:lnSpc>
                <a:spcPts val="7000"/>
              </a:lnSpc>
            </a:pPr>
            <a:r>
              <a:rPr lang="en-AU" sz="6000" spc="-100">
                <a:solidFill>
                  <a:schemeClr val="bg1"/>
                </a:solidFill>
                <a:latin typeface="+mj-lt"/>
                <a:ea typeface="Times New Roman" panose="02020603050405020304" pitchFamily="18" charset="0"/>
              </a:rPr>
              <a:t>Our People</a:t>
            </a:r>
            <a:endParaRPr lang="en-US">
              <a:solidFill>
                <a:schemeClr val="bg1"/>
              </a:solidFill>
            </a:endParaRPr>
          </a:p>
        </p:txBody>
      </p:sp>
      <p:sp>
        <p:nvSpPr>
          <p:cNvPr id="12" name="Slide Number Placeholder 16">
            <a:extLst>
              <a:ext uri="{FF2B5EF4-FFF2-40B4-BE49-F238E27FC236}">
                <a16:creationId xmlns:a16="http://schemas.microsoft.com/office/drawing/2014/main" id="{68B34836-56F5-445C-A3C9-7589628D5448}"/>
              </a:ext>
            </a:extLst>
          </p:cNvPr>
          <p:cNvSpPr>
            <a:spLocks noGrp="1"/>
          </p:cNvSpPr>
          <p:nvPr>
            <p:ph type="sldNum" sz="quarter" idx="12"/>
          </p:nvPr>
        </p:nvSpPr>
        <p:spPr>
          <a:xfrm>
            <a:off x="9905494" y="431727"/>
            <a:ext cx="3023949" cy="402483"/>
          </a:xfrm>
        </p:spPr>
        <p:txBody>
          <a:bodyPr/>
          <a:lstStyle/>
          <a:p>
            <a:fld id="{13C81836-A026-4ACF-B939-45299B3C756B}" type="slidenum">
              <a:rPr lang="en-AU" sz="1000" dirty="0" smtClean="0">
                <a:solidFill>
                  <a:schemeClr val="bg1"/>
                </a:solidFill>
                <a:latin typeface="Montserrat" panose="02000505000000020004" pitchFamily="2" charset="0"/>
              </a:rPr>
              <a:t>15</a:t>
            </a:fld>
            <a:endParaRPr lang="en-AU" sz="1000">
              <a:solidFill>
                <a:schemeClr val="bg1"/>
              </a:solidFill>
              <a:latin typeface="Montserrat" panose="02000505000000020004" pitchFamily="2" charset="0"/>
            </a:endParaRPr>
          </a:p>
        </p:txBody>
      </p:sp>
    </p:spTree>
    <p:extLst>
      <p:ext uri="{BB962C8B-B14F-4D97-AF65-F5344CB8AC3E}">
        <p14:creationId xmlns:p14="http://schemas.microsoft.com/office/powerpoint/2010/main" val="274248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9AD4BF-3E2B-46AC-8913-4782EBC85063}"/>
              </a:ext>
            </a:extLst>
          </p:cNvPr>
          <p:cNvSpPr txBox="1"/>
          <p:nvPr/>
        </p:nvSpPr>
        <p:spPr>
          <a:xfrm>
            <a:off x="7236259" y="1924104"/>
            <a:ext cx="4870017" cy="4621971"/>
          </a:xfrm>
          <a:prstGeom prst="rect">
            <a:avLst/>
          </a:prstGeom>
          <a:noFill/>
        </p:spPr>
        <p:txBody>
          <a:bodyPr wrap="square" lIns="91440" tIns="45720" rIns="91440" bIns="45720" anchor="t">
            <a:spAutoFit/>
          </a:bodyPr>
          <a:lstStyle/>
          <a:p>
            <a:pPr marR="0" algn="l" rtl="0">
              <a:spcAft>
                <a:spcPts val="2000"/>
              </a:spcAft>
            </a:pPr>
            <a:r>
              <a:rPr lang="en-US" sz="2200" b="1" i="0" u="none" strike="noStrike" spc="50" baseline="30000">
                <a:solidFill>
                  <a:srgbClr val="056E8C"/>
                </a:solidFill>
                <a:latin typeface="Montserrat SemiBold"/>
              </a:rPr>
              <a:t>Tracey Cools</a:t>
            </a:r>
          </a:p>
          <a:p>
            <a:pPr>
              <a:spcAft>
                <a:spcPts val="1800"/>
              </a:spcAft>
            </a:pPr>
            <a:r>
              <a:rPr lang="fr-FR" sz="1800" b="0" i="0" u="none" strike="noStrike" baseline="30000" err="1">
                <a:solidFill>
                  <a:srgbClr val="333333"/>
                </a:solidFill>
                <a:latin typeface="Montserrat Medium"/>
              </a:rPr>
              <a:t>Managing</a:t>
            </a:r>
            <a:r>
              <a:rPr lang="fr-FR" sz="1800" b="0" i="0" u="none" strike="noStrike" baseline="30000">
                <a:solidFill>
                  <a:srgbClr val="333333"/>
                </a:solidFill>
                <a:latin typeface="Montserrat Medium"/>
              </a:rPr>
              <a:t> </a:t>
            </a:r>
            <a:r>
              <a:rPr lang="fr-FR" sz="1800" b="0" i="0" u="none" strike="noStrike" baseline="30000" err="1">
                <a:solidFill>
                  <a:srgbClr val="333333"/>
                </a:solidFill>
                <a:latin typeface="Montserrat Medium"/>
              </a:rPr>
              <a:t>Director</a:t>
            </a:r>
            <a:r>
              <a:rPr lang="fr-FR" baseline="30000">
                <a:solidFill>
                  <a:srgbClr val="333333"/>
                </a:solidFill>
                <a:latin typeface="Montserrat Medium"/>
              </a:rPr>
              <a:t> </a:t>
            </a:r>
            <a:endParaRPr lang="en-US" sz="1800" b="0" i="0" u="none" strike="noStrike" baseline="30000">
              <a:solidFill>
                <a:srgbClr val="333333"/>
              </a:solidFill>
              <a:latin typeface="Montserrat Medium" panose="00000600000000000000" pitchFamily="2" charset="0"/>
            </a:endParaRPr>
          </a:p>
          <a:p>
            <a:pPr>
              <a:lnSpc>
                <a:spcPts val="1900"/>
              </a:lnSpc>
            </a:pPr>
            <a:r>
              <a:rPr lang="en-US" sz="1800" b="0" i="0" u="none" strike="noStrike" baseline="30000">
                <a:solidFill>
                  <a:srgbClr val="333333"/>
                </a:solidFill>
                <a:latin typeface="Montserrat Light"/>
              </a:rPr>
              <a:t>Tracey is the visionary behind the 22-year-old journey of Efficient Living. As someone who has observed first-hand the changing landscape of Australian sustainability scene, she is a highly sought after ESD professional who has a depth of knowledge in all things </a:t>
            </a:r>
            <a:r>
              <a:rPr lang="en-US" baseline="30000">
                <a:solidFill>
                  <a:srgbClr val="333333"/>
                </a:solidFill>
                <a:latin typeface="Montserrat Light"/>
              </a:rPr>
              <a:t>sustainable</a:t>
            </a:r>
            <a:r>
              <a:rPr lang="en-US" sz="1800" b="0" i="0" u="none" strike="noStrike" baseline="30000">
                <a:solidFill>
                  <a:srgbClr val="333333"/>
                </a:solidFill>
                <a:latin typeface="Montserrat Light"/>
              </a:rPr>
              <a:t>.</a:t>
            </a:r>
            <a:endParaRPr lang="en-US" baseline="30000">
              <a:solidFill>
                <a:srgbClr val="333333"/>
              </a:solidFill>
              <a:latin typeface="Montserrat Light"/>
            </a:endParaRPr>
          </a:p>
          <a:p>
            <a:pPr>
              <a:lnSpc>
                <a:spcPts val="1900"/>
              </a:lnSpc>
            </a:pPr>
            <a:endParaRPr lang="en-US" baseline="30000">
              <a:solidFill>
                <a:srgbClr val="333333"/>
              </a:solidFill>
              <a:latin typeface="Montserrat Light"/>
            </a:endParaRPr>
          </a:p>
          <a:p>
            <a:pPr>
              <a:lnSpc>
                <a:spcPts val="1900"/>
              </a:lnSpc>
            </a:pPr>
            <a:r>
              <a:rPr lang="en-US" baseline="30000">
                <a:solidFill>
                  <a:srgbClr val="333333"/>
                </a:solidFill>
                <a:latin typeface="Montserrat Light"/>
              </a:rPr>
              <a:t>Book in a consultation with her if you are interested in:</a:t>
            </a:r>
            <a:endParaRPr lang="en-US"/>
          </a:p>
          <a:p>
            <a:pPr marR="0" algn="l" rtl="0">
              <a:lnSpc>
                <a:spcPts val="1900"/>
              </a:lnSpc>
            </a:pPr>
            <a:endParaRPr lang="en-US" baseline="30000">
              <a:solidFill>
                <a:srgbClr val="333333"/>
              </a:solidFill>
              <a:latin typeface="Montserrat Light" panose="00000400000000000000" pitchFamily="2" charset="0"/>
            </a:endParaRPr>
          </a:p>
          <a:p>
            <a:pPr marL="285750" marR="0" indent="-285750" algn="l" rtl="0">
              <a:lnSpc>
                <a:spcPts val="1900"/>
              </a:lnSpc>
              <a:buFontTx/>
              <a:buChar char="-"/>
            </a:pPr>
            <a:r>
              <a:rPr lang="en-US" sz="1800" b="0" i="0" u="none" strike="noStrike" baseline="30000">
                <a:solidFill>
                  <a:srgbClr val="333333"/>
                </a:solidFill>
                <a:latin typeface="Montserrat Light"/>
              </a:rPr>
              <a:t>Policy consultation</a:t>
            </a:r>
          </a:p>
          <a:p>
            <a:pPr marL="285750" marR="0" indent="-285750" algn="l" rtl="0">
              <a:lnSpc>
                <a:spcPts val="1900"/>
              </a:lnSpc>
              <a:buFontTx/>
              <a:buChar char="-"/>
            </a:pPr>
            <a:r>
              <a:rPr lang="en-US" sz="1800" b="0" i="0" u="none" strike="noStrike" baseline="30000">
                <a:solidFill>
                  <a:srgbClr val="333333"/>
                </a:solidFill>
                <a:latin typeface="Montserrat Light"/>
              </a:rPr>
              <a:t>Industry education</a:t>
            </a:r>
            <a:endParaRPr lang="en-US" baseline="30000">
              <a:solidFill>
                <a:srgbClr val="333333"/>
              </a:solidFill>
              <a:latin typeface="Montserrat Light"/>
            </a:endParaRPr>
          </a:p>
          <a:p>
            <a:pPr marL="285750" marR="0" indent="-285750" algn="l" rtl="0">
              <a:lnSpc>
                <a:spcPts val="1900"/>
              </a:lnSpc>
              <a:buFontTx/>
              <a:buChar char="-"/>
            </a:pPr>
            <a:r>
              <a:rPr lang="en-US" baseline="30000">
                <a:solidFill>
                  <a:srgbClr val="333333"/>
                </a:solidFill>
                <a:latin typeface="Montserrat Light"/>
              </a:rPr>
              <a:t>Construction compliance</a:t>
            </a:r>
          </a:p>
          <a:p>
            <a:pPr marL="285750" marR="0" indent="-285750" algn="l" rtl="0">
              <a:lnSpc>
                <a:spcPts val="1900"/>
              </a:lnSpc>
              <a:buFontTx/>
              <a:buChar char="-"/>
            </a:pPr>
            <a:r>
              <a:rPr lang="en-US" baseline="30000">
                <a:solidFill>
                  <a:srgbClr val="333333"/>
                </a:solidFill>
                <a:latin typeface="Montserrat Light"/>
              </a:rPr>
              <a:t>7-Star business readiness</a:t>
            </a:r>
          </a:p>
          <a:p>
            <a:pPr marL="285750" marR="0" indent="-285750" algn="l" rtl="0">
              <a:lnSpc>
                <a:spcPts val="1900"/>
              </a:lnSpc>
              <a:buFontTx/>
              <a:buChar char="-"/>
            </a:pPr>
            <a:endParaRPr lang="en-US" baseline="30000">
              <a:solidFill>
                <a:srgbClr val="333333"/>
              </a:solidFill>
              <a:latin typeface="Montserrat Light" panose="00000400000000000000" pitchFamily="2" charset="0"/>
            </a:endParaRPr>
          </a:p>
          <a:p>
            <a:pPr marL="285750" marR="0" indent="-285750" algn="l" rtl="0">
              <a:lnSpc>
                <a:spcPts val="1900"/>
              </a:lnSpc>
              <a:buFontTx/>
              <a:buChar char="-"/>
            </a:pPr>
            <a:endParaRPr lang="en-US" baseline="30000">
              <a:solidFill>
                <a:srgbClr val="333333"/>
              </a:solidFill>
              <a:latin typeface="Montserrat Light" panose="00000400000000000000" pitchFamily="2" charset="0"/>
            </a:endParaRPr>
          </a:p>
          <a:p>
            <a:pPr marR="0" algn="l" rtl="0">
              <a:lnSpc>
                <a:spcPts val="1900"/>
              </a:lnSpc>
            </a:pPr>
            <a:endParaRPr lang="en-US" sz="1800" b="0" i="0" u="none" strike="noStrike" baseline="30000">
              <a:solidFill>
                <a:srgbClr val="333333"/>
              </a:solidFill>
              <a:latin typeface="Montserrat Light" panose="00000400000000000000" pitchFamily="2" charset="0"/>
            </a:endParaRPr>
          </a:p>
        </p:txBody>
      </p:sp>
      <p:sp>
        <p:nvSpPr>
          <p:cNvPr id="8" name="Slide Number Placeholder 3">
            <a:extLst>
              <a:ext uri="{FF2B5EF4-FFF2-40B4-BE49-F238E27FC236}">
                <a16:creationId xmlns:a16="http://schemas.microsoft.com/office/drawing/2014/main" id="{43A7E821-662A-4B9D-B653-F28FBFD2C581}"/>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16</a:t>
            </a:fld>
            <a:endParaRPr lang="en-AU"/>
          </a:p>
        </p:txBody>
      </p:sp>
      <p:sp>
        <p:nvSpPr>
          <p:cNvPr id="11" name="TextBox 10">
            <a:extLst>
              <a:ext uri="{FF2B5EF4-FFF2-40B4-BE49-F238E27FC236}">
                <a16:creationId xmlns:a16="http://schemas.microsoft.com/office/drawing/2014/main" id="{B76B0BFB-0583-4826-943C-CE3D503715B4}"/>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Our Projects</a:t>
            </a:r>
            <a:endParaRPr lang="en-AU" sz="1100">
              <a:solidFill>
                <a:schemeClr val="tx2"/>
              </a:solidFill>
              <a:latin typeface="Montserrat" panose="02000505000000020004" pitchFamily="2" charset="0"/>
            </a:endParaRPr>
          </a:p>
        </p:txBody>
      </p:sp>
      <p:sp>
        <p:nvSpPr>
          <p:cNvPr id="4" name="TextBox 3">
            <a:extLst>
              <a:ext uri="{FF2B5EF4-FFF2-40B4-BE49-F238E27FC236}">
                <a16:creationId xmlns:a16="http://schemas.microsoft.com/office/drawing/2014/main" id="{C91F3AA3-1300-FF01-7DE5-60AFDEDCA433}"/>
              </a:ext>
            </a:extLst>
          </p:cNvPr>
          <p:cNvSpPr txBox="1"/>
          <p:nvPr/>
        </p:nvSpPr>
        <p:spPr>
          <a:xfrm>
            <a:off x="3359524" y="3602922"/>
            <a:ext cx="6719046" cy="369332"/>
          </a:xfrm>
          <a:prstGeom prst="rect">
            <a:avLst/>
          </a:prstGeom>
          <a:noFill/>
        </p:spPr>
        <p:txBody>
          <a:bodyPr wrap="square">
            <a:spAutoFit/>
          </a:bodyPr>
          <a:lstStyle/>
          <a:p>
            <a:r>
              <a:rPr lang="en-AU"/>
              <a:t> </a:t>
            </a:r>
          </a:p>
        </p:txBody>
      </p:sp>
      <p:pic>
        <p:nvPicPr>
          <p:cNvPr id="7" name="Picture 6" descr="A picture containing person, human face, smile, clothing&#10;&#10;Description automatically generated">
            <a:extLst>
              <a:ext uri="{FF2B5EF4-FFF2-40B4-BE49-F238E27FC236}">
                <a16:creationId xmlns:a16="http://schemas.microsoft.com/office/drawing/2014/main" id="{424034C9-0FA3-5706-E98C-386A4C84A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263" y="826738"/>
            <a:ext cx="3964837" cy="5947256"/>
          </a:xfrm>
          <a:prstGeom prst="rect">
            <a:avLst/>
          </a:prstGeom>
        </p:spPr>
      </p:pic>
    </p:spTree>
    <p:extLst>
      <p:ext uri="{BB962C8B-B14F-4D97-AF65-F5344CB8AC3E}">
        <p14:creationId xmlns:p14="http://schemas.microsoft.com/office/powerpoint/2010/main" val="208476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552CE90-0A83-CB3F-446B-3F210710E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21" y="1092200"/>
            <a:ext cx="3863257" cy="55308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52D9375-3359-5A88-F7C3-BC7D2C1270FD}"/>
              </a:ext>
            </a:extLst>
          </p:cNvPr>
          <p:cNvSpPr txBox="1"/>
          <p:nvPr/>
        </p:nvSpPr>
        <p:spPr>
          <a:xfrm>
            <a:off x="6408420" y="1785424"/>
            <a:ext cx="5737860" cy="4008790"/>
          </a:xfrm>
          <a:prstGeom prst="rect">
            <a:avLst/>
          </a:prstGeom>
          <a:noFill/>
        </p:spPr>
        <p:txBody>
          <a:bodyPr wrap="square">
            <a:spAutoFit/>
          </a:bodyPr>
          <a:lstStyle/>
          <a:p>
            <a:pPr algn="l" rtl="0" fontAlgn="base"/>
            <a:r>
              <a:rPr lang="en-US" sz="1450" b="1" i="0" u="none" strike="noStrike">
                <a:solidFill>
                  <a:srgbClr val="056E8C"/>
                </a:solidFill>
                <a:effectLst/>
                <a:latin typeface="Montserrat SemiBold" panose="00000700000000000000" pitchFamily="2" charset="0"/>
              </a:rPr>
              <a:t>Troy Daly</a:t>
            </a:r>
            <a:r>
              <a:rPr lang="en-US" sz="1450" b="0" i="0">
                <a:solidFill>
                  <a:srgbClr val="056E8C"/>
                </a:solidFill>
                <a:effectLst/>
                <a:latin typeface="Montserrat SemiBold" panose="00000700000000000000" pitchFamily="2" charset="0"/>
              </a:rPr>
              <a:t>​</a:t>
            </a:r>
          </a:p>
          <a:p>
            <a:pPr algn="l" rtl="0" fontAlgn="base"/>
            <a:endParaRPr lang="en-US" b="0" i="0">
              <a:solidFill>
                <a:srgbClr val="333333"/>
              </a:solidFill>
              <a:effectLst/>
              <a:latin typeface="Segoe UI" panose="020B0502040204020203" pitchFamily="34" charset="0"/>
            </a:endParaRPr>
          </a:p>
          <a:p>
            <a:pPr algn="l" rtl="0" fontAlgn="base"/>
            <a:r>
              <a:rPr lang="fr-FR" sz="1200" b="0" i="0" u="none" strike="noStrike">
                <a:solidFill>
                  <a:srgbClr val="333333"/>
                </a:solidFill>
                <a:effectLst/>
                <a:latin typeface="Montserrat Medium" panose="00000600000000000000" pitchFamily="2" charset="0"/>
              </a:rPr>
              <a:t>Senior Consultant</a:t>
            </a:r>
            <a:r>
              <a:rPr lang="en-US" sz="1200" b="0" i="0">
                <a:solidFill>
                  <a:srgbClr val="333333"/>
                </a:solidFill>
                <a:effectLst/>
                <a:latin typeface="Montserrat Medium" panose="00000600000000000000" pitchFamily="2" charset="0"/>
              </a:rPr>
              <a:t>​</a:t>
            </a:r>
          </a:p>
          <a:p>
            <a:pPr algn="l" rtl="0" fontAlgn="base"/>
            <a:endParaRPr lang="en-US" b="0" i="0">
              <a:solidFill>
                <a:srgbClr val="333333"/>
              </a:solidFill>
              <a:effectLst/>
              <a:latin typeface="Segoe UI" panose="020B0502040204020203" pitchFamily="34" charset="0"/>
            </a:endParaRPr>
          </a:p>
          <a:p>
            <a:pPr algn="l" rtl="0" fontAlgn="base"/>
            <a:r>
              <a:rPr lang="en-US" sz="1200" b="0" i="0" u="none" strike="noStrike">
                <a:solidFill>
                  <a:srgbClr val="333333"/>
                </a:solidFill>
                <a:effectLst/>
                <a:latin typeface="Montserrat Light" panose="00000400000000000000" pitchFamily="2" charset="0"/>
              </a:rPr>
              <a:t>Troy is a project leader running the balancing act between sustainability goals, commercial feasibility and delivery pragmatism. He has developed this skill after more than 15 years working on challenging medium- to large-scale developments across Australia, where sustainability goals are crucial to the project’s success and, frequently, the commercial and delivery solutions require more innovation than the technical solution. </a:t>
            </a:r>
            <a:r>
              <a:rPr lang="en-US" sz="1200" b="0" i="0">
                <a:solidFill>
                  <a:srgbClr val="333333"/>
                </a:solidFill>
                <a:effectLst/>
                <a:latin typeface="Montserrat Light" panose="00000400000000000000" pitchFamily="2" charset="0"/>
              </a:rPr>
              <a:t>​</a:t>
            </a:r>
            <a:endParaRPr lang="en-US" b="0" i="0">
              <a:solidFill>
                <a:srgbClr val="333333"/>
              </a:solidFill>
              <a:effectLst/>
              <a:latin typeface="Segoe UI" panose="020B0502040204020203" pitchFamily="34" charset="0"/>
            </a:endParaRPr>
          </a:p>
          <a:p>
            <a:pPr algn="l" rtl="0" fontAlgn="base"/>
            <a:r>
              <a:rPr lang="en-US" sz="1200" b="0" i="0">
                <a:solidFill>
                  <a:srgbClr val="333333"/>
                </a:solidFill>
                <a:effectLst/>
                <a:latin typeface="Montserrat Light" panose="00000400000000000000" pitchFamily="2" charset="0"/>
              </a:rPr>
              <a:t>​</a:t>
            </a:r>
            <a:endParaRPr lang="en-US" b="0" i="0">
              <a:solidFill>
                <a:srgbClr val="333333"/>
              </a:solidFill>
              <a:effectLst/>
              <a:latin typeface="Segoe UI" panose="020B0502040204020203" pitchFamily="34" charset="0"/>
            </a:endParaRPr>
          </a:p>
          <a:p>
            <a:pPr algn="l" rtl="0" fontAlgn="base"/>
            <a:r>
              <a:rPr lang="en-US" sz="1200" b="0" i="0" u="none" strike="noStrike">
                <a:solidFill>
                  <a:srgbClr val="333333"/>
                </a:solidFill>
                <a:effectLst/>
                <a:latin typeface="Montserrat Light" panose="00000400000000000000" pitchFamily="2" charset="0"/>
              </a:rPr>
              <a:t>Book in a one-hour consultation session to understand more about:</a:t>
            </a:r>
            <a:r>
              <a:rPr lang="en-US" sz="1200" b="0" i="0">
                <a:solidFill>
                  <a:srgbClr val="333333"/>
                </a:solidFill>
                <a:effectLst/>
                <a:latin typeface="Montserrat Light" panose="00000400000000000000" pitchFamily="2" charset="0"/>
              </a:rPr>
              <a:t>​</a:t>
            </a:r>
            <a:endParaRPr lang="en-US" b="0" i="0">
              <a:solidFill>
                <a:srgbClr val="333333"/>
              </a:solidFill>
              <a:effectLst/>
              <a:latin typeface="Segoe UI" panose="020B0502040204020203" pitchFamily="34" charset="0"/>
            </a:endParaRPr>
          </a:p>
          <a:p>
            <a:pPr algn="l" rtl="0" fontAlgn="base"/>
            <a:r>
              <a:rPr lang="en-US" sz="1200" b="0" i="0">
                <a:solidFill>
                  <a:srgbClr val="333333"/>
                </a:solidFill>
                <a:effectLst/>
                <a:latin typeface="Montserrat Light" panose="00000400000000000000" pitchFamily="2" charset="0"/>
              </a:rPr>
              <a:t>​</a:t>
            </a:r>
            <a:endParaRPr lang="en-US" b="0" i="0">
              <a:solidFill>
                <a:srgbClr val="333333"/>
              </a:solidFill>
              <a:effectLst/>
              <a:latin typeface="Segoe UI" panose="020B0502040204020203" pitchFamily="34" charset="0"/>
            </a:endParaRPr>
          </a:p>
          <a:p>
            <a:pPr algn="l" rtl="0" fontAlgn="base"/>
            <a:r>
              <a:rPr lang="en-US" sz="1200" b="0" i="0" u="none" strike="noStrike">
                <a:solidFill>
                  <a:srgbClr val="333333"/>
                </a:solidFill>
                <a:effectLst/>
                <a:latin typeface="Montserrat Light" panose="00000400000000000000" pitchFamily="2" charset="0"/>
              </a:rPr>
              <a:t>- 7-Star homes</a:t>
            </a:r>
            <a:r>
              <a:rPr lang="en-US" sz="1200" b="0" i="0">
                <a:solidFill>
                  <a:srgbClr val="333333"/>
                </a:solidFill>
                <a:effectLst/>
                <a:latin typeface="Montserrat Light" panose="00000400000000000000" pitchFamily="2" charset="0"/>
              </a:rPr>
              <a:t>​</a:t>
            </a:r>
            <a:endParaRPr lang="en-US" b="0" i="0">
              <a:solidFill>
                <a:srgbClr val="333333"/>
              </a:solidFill>
              <a:effectLst/>
              <a:latin typeface="Arial" panose="020B0604020202020204" pitchFamily="34" charset="0"/>
            </a:endParaRPr>
          </a:p>
          <a:p>
            <a:pPr algn="l" rtl="0" fontAlgn="base"/>
            <a:r>
              <a:rPr lang="en-US" sz="1200" b="0" i="0" u="none" strike="noStrike">
                <a:solidFill>
                  <a:srgbClr val="333333"/>
                </a:solidFill>
                <a:effectLst/>
                <a:latin typeface="Montserrat Light" panose="00000400000000000000" pitchFamily="2" charset="0"/>
              </a:rPr>
              <a:t>- Net-zero strategies</a:t>
            </a:r>
            <a:r>
              <a:rPr lang="en-US" sz="1200" b="0" i="0">
                <a:solidFill>
                  <a:srgbClr val="333333"/>
                </a:solidFill>
                <a:effectLst/>
                <a:latin typeface="Montserrat Light" panose="00000400000000000000" pitchFamily="2" charset="0"/>
              </a:rPr>
              <a:t>​</a:t>
            </a:r>
            <a:endParaRPr lang="en-US" b="0" i="0">
              <a:solidFill>
                <a:srgbClr val="333333"/>
              </a:solidFill>
              <a:effectLst/>
              <a:latin typeface="Arial" panose="020B0604020202020204" pitchFamily="34" charset="0"/>
            </a:endParaRPr>
          </a:p>
          <a:p>
            <a:pPr algn="l" rtl="0" fontAlgn="base"/>
            <a:r>
              <a:rPr lang="en-US" sz="1200" b="0" i="0" u="none" strike="noStrike">
                <a:solidFill>
                  <a:srgbClr val="333333"/>
                </a:solidFill>
                <a:effectLst/>
                <a:latin typeface="Montserrat Light" panose="00000400000000000000" pitchFamily="2" charset="0"/>
              </a:rPr>
              <a:t>- Climate change adaptation strategies</a:t>
            </a:r>
            <a:r>
              <a:rPr lang="en-US" sz="1200" b="0" i="0">
                <a:solidFill>
                  <a:srgbClr val="333333"/>
                </a:solidFill>
                <a:effectLst/>
                <a:latin typeface="Montserrat Light" panose="00000400000000000000" pitchFamily="2" charset="0"/>
              </a:rPr>
              <a:t>​</a:t>
            </a:r>
            <a:endParaRPr lang="en-US" b="0" i="0">
              <a:solidFill>
                <a:srgbClr val="333333"/>
              </a:solidFill>
              <a:effectLst/>
              <a:latin typeface="Arial" panose="020B0604020202020204" pitchFamily="34" charset="0"/>
            </a:endParaRPr>
          </a:p>
          <a:p>
            <a:pPr algn="l" rtl="0" fontAlgn="base"/>
            <a:r>
              <a:rPr lang="en-US" sz="1200" b="0" i="0" u="none" strike="noStrike">
                <a:solidFill>
                  <a:srgbClr val="333333"/>
                </a:solidFill>
                <a:effectLst/>
                <a:latin typeface="Montserrat Light" panose="00000400000000000000" pitchFamily="2" charset="0"/>
              </a:rPr>
              <a:t>- Strategic carbon management</a:t>
            </a:r>
            <a:r>
              <a:rPr lang="en-US" sz="1200" b="0" i="0">
                <a:solidFill>
                  <a:srgbClr val="333333"/>
                </a:solidFill>
                <a:effectLst/>
                <a:latin typeface="Montserrat Light" panose="00000400000000000000" pitchFamily="2" charset="0"/>
              </a:rPr>
              <a:t>​</a:t>
            </a:r>
            <a:endParaRPr lang="en-US" b="0" i="0">
              <a:solidFill>
                <a:srgbClr val="333333"/>
              </a:solidFill>
              <a:effectLst/>
              <a:latin typeface="Arial" panose="020B0604020202020204" pitchFamily="34" charset="0"/>
            </a:endParaRPr>
          </a:p>
          <a:p>
            <a:pPr algn="l" rtl="0" fontAlgn="base"/>
            <a:r>
              <a:rPr lang="en-US" sz="1200" b="0" i="0" u="none" strike="noStrike">
                <a:solidFill>
                  <a:srgbClr val="333333"/>
                </a:solidFill>
                <a:effectLst/>
                <a:latin typeface="Montserrat Light" panose="00000400000000000000" pitchFamily="2" charset="0"/>
              </a:rPr>
              <a:t>- Electrification</a:t>
            </a:r>
            <a:r>
              <a:rPr lang="en-US" sz="1200" b="0" i="0">
                <a:solidFill>
                  <a:srgbClr val="333333"/>
                </a:solidFill>
                <a:effectLst/>
                <a:latin typeface="Montserrat Light" panose="00000400000000000000" pitchFamily="2" charset="0"/>
              </a:rPr>
              <a:t>​</a:t>
            </a:r>
            <a:endParaRPr lang="en-US" b="0" i="0">
              <a:solidFill>
                <a:srgbClr val="333333"/>
              </a:solidFill>
              <a:effectLst/>
              <a:latin typeface="Arial" panose="020B0604020202020204" pitchFamily="34" charset="0"/>
            </a:endParaRPr>
          </a:p>
          <a:p>
            <a:pPr algn="l" rtl="0" fontAlgn="base"/>
            <a:r>
              <a:rPr lang="en-US" sz="1200" b="0" i="0" u="none" strike="noStrike">
                <a:solidFill>
                  <a:srgbClr val="333333"/>
                </a:solidFill>
                <a:effectLst/>
                <a:latin typeface="Montserrat Light" panose="00000400000000000000" pitchFamily="2" charset="0"/>
              </a:rPr>
              <a:t>- Urban renewal</a:t>
            </a:r>
            <a:r>
              <a:rPr lang="en-US" sz="1200" b="0" i="0">
                <a:solidFill>
                  <a:srgbClr val="333333"/>
                </a:solidFill>
                <a:effectLst/>
                <a:latin typeface="Montserrat Light" panose="00000400000000000000" pitchFamily="2" charset="0"/>
              </a:rPr>
              <a:t>​</a:t>
            </a:r>
            <a:endParaRPr lang="en-US" b="0" i="0">
              <a:solidFill>
                <a:srgbClr val="333333"/>
              </a:solidFill>
              <a:effectLst/>
              <a:latin typeface="Arial" panose="020B0604020202020204" pitchFamily="34" charset="0"/>
            </a:endParaRPr>
          </a:p>
          <a:p>
            <a:pPr algn="l" rtl="0" fontAlgn="base"/>
            <a:r>
              <a:rPr lang="en-US" sz="1200" b="0" i="0" u="none" strike="noStrike">
                <a:solidFill>
                  <a:srgbClr val="333333"/>
                </a:solidFill>
                <a:effectLst/>
                <a:latin typeface="Montserrat Light" panose="00000400000000000000" pitchFamily="2" charset="0"/>
              </a:rPr>
              <a:t>- Inputs during master-planning and town-planning</a:t>
            </a:r>
            <a:endParaRPr lang="en-US" b="0" i="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397058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9AD4BF-3E2B-46AC-8913-4782EBC85063}"/>
              </a:ext>
            </a:extLst>
          </p:cNvPr>
          <p:cNvSpPr txBox="1"/>
          <p:nvPr/>
        </p:nvSpPr>
        <p:spPr>
          <a:xfrm>
            <a:off x="6719887" y="1615690"/>
            <a:ext cx="6036176" cy="4686091"/>
          </a:xfrm>
          <a:prstGeom prst="rect">
            <a:avLst/>
          </a:prstGeom>
          <a:noFill/>
        </p:spPr>
        <p:txBody>
          <a:bodyPr wrap="square" lIns="91440" tIns="45720" rIns="91440" bIns="45720" anchor="t">
            <a:spAutoFit/>
          </a:bodyPr>
          <a:lstStyle/>
          <a:p>
            <a:pPr marR="0" algn="l" rtl="0">
              <a:spcAft>
                <a:spcPts val="800"/>
              </a:spcAft>
            </a:pPr>
            <a:endParaRPr lang="en-US" sz="2000" b="1" spc="580" baseline="30000">
              <a:solidFill>
                <a:srgbClr val="A3DE4D"/>
              </a:solidFill>
              <a:latin typeface="Montserrat SemiBold" panose="00000700000000000000" pitchFamily="2" charset="0"/>
            </a:endParaRPr>
          </a:p>
          <a:p>
            <a:pPr marR="0" algn="l" rtl="0">
              <a:spcAft>
                <a:spcPts val="2000"/>
              </a:spcAft>
            </a:pPr>
            <a:r>
              <a:rPr lang="en-US" sz="2200" b="1" i="0" u="none" strike="noStrike" spc="50" baseline="30000">
                <a:solidFill>
                  <a:srgbClr val="056E8C"/>
                </a:solidFill>
                <a:latin typeface="Montserrat SemiBold"/>
              </a:rPr>
              <a:t>Haylea Edwards</a:t>
            </a:r>
          </a:p>
          <a:p>
            <a:pPr marR="0" algn="l" rtl="0">
              <a:spcAft>
                <a:spcPts val="1800"/>
              </a:spcAft>
            </a:pPr>
            <a:r>
              <a:rPr lang="fr-FR" sz="1800" b="0" i="0" u="none" strike="noStrike" baseline="30000">
                <a:solidFill>
                  <a:srgbClr val="333333"/>
                </a:solidFill>
                <a:latin typeface="Montserrat Medium"/>
              </a:rPr>
              <a:t>Head of </a:t>
            </a:r>
            <a:r>
              <a:rPr lang="fr-FR" sz="1800" b="0" i="0" u="none" strike="noStrike" baseline="30000" err="1">
                <a:solidFill>
                  <a:srgbClr val="333333"/>
                </a:solidFill>
                <a:latin typeface="Montserrat Medium"/>
              </a:rPr>
              <a:t>Residential</a:t>
            </a:r>
            <a:r>
              <a:rPr lang="fr-FR" sz="1800" b="0" i="0" u="none" strike="noStrike" baseline="30000">
                <a:solidFill>
                  <a:srgbClr val="333333"/>
                </a:solidFill>
                <a:latin typeface="Montserrat Medium"/>
              </a:rPr>
              <a:t> Consulting</a:t>
            </a:r>
            <a:endParaRPr lang="en-US" sz="1800" b="0" i="0" u="none" strike="noStrike" baseline="30000">
              <a:solidFill>
                <a:srgbClr val="333333"/>
              </a:solidFill>
              <a:latin typeface="Montserrat Medium"/>
            </a:endParaRPr>
          </a:p>
          <a:p>
            <a:pPr>
              <a:lnSpc>
                <a:spcPts val="1900"/>
              </a:lnSpc>
            </a:pPr>
            <a:r>
              <a:rPr lang="en-US" sz="1800" b="0" i="0" u="none" strike="noStrike" baseline="30000">
                <a:solidFill>
                  <a:srgbClr val="333333"/>
                </a:solidFill>
                <a:latin typeface="Montserrat Light"/>
              </a:rPr>
              <a:t>Haylea's passion lies in </a:t>
            </a:r>
            <a:r>
              <a:rPr lang="en-US" baseline="30000">
                <a:solidFill>
                  <a:srgbClr val="333333"/>
                </a:solidFill>
                <a:latin typeface="Montserrat Light"/>
              </a:rPr>
              <a:t>working </a:t>
            </a:r>
            <a:r>
              <a:rPr lang="en-US" sz="1800" b="0" i="0" u="none" strike="noStrike" baseline="30000">
                <a:solidFill>
                  <a:srgbClr val="333333"/>
                </a:solidFill>
                <a:latin typeface="Montserrat Light"/>
              </a:rPr>
              <a:t>collaboratively with clients. She takes a holistic, sensible approach to finding sustainable solutions that achieve a better build outcome. She delivers exceptional customer experiences, in-depth knowledge and practical solutions that respect the clients’ objectives and reflect positivity on them.</a:t>
            </a:r>
            <a:r>
              <a:rPr lang="en-US" baseline="30000">
                <a:solidFill>
                  <a:srgbClr val="333333"/>
                </a:solidFill>
                <a:latin typeface="Montserrat Light"/>
              </a:rPr>
              <a:t>   </a:t>
            </a:r>
            <a:endParaRPr lang="en-US" sz="1800" b="0" i="0" u="none" strike="noStrike" baseline="30000">
              <a:solidFill>
                <a:srgbClr val="333333"/>
              </a:solidFill>
              <a:latin typeface="Montserrat Light"/>
            </a:endParaRPr>
          </a:p>
          <a:p>
            <a:pPr>
              <a:lnSpc>
                <a:spcPts val="1900"/>
              </a:lnSpc>
            </a:pPr>
            <a:r>
              <a:rPr lang="en-US" sz="1800" b="0" i="0" u="none" strike="noStrike" baseline="30000">
                <a:solidFill>
                  <a:srgbClr val="333333"/>
                </a:solidFill>
                <a:latin typeface="Montserrat Light"/>
              </a:rPr>
              <a:t>With over 9 years’ experience, she has an expert understanding of residential building physics and offers unparalleled solutions that are tailored to the client and the project.</a:t>
            </a:r>
          </a:p>
          <a:p>
            <a:pPr marR="0" algn="l" rtl="0">
              <a:lnSpc>
                <a:spcPts val="1900"/>
              </a:lnSpc>
            </a:pPr>
            <a:endParaRPr lang="en-US" baseline="30000">
              <a:solidFill>
                <a:srgbClr val="333333"/>
              </a:solidFill>
              <a:latin typeface="Montserrat Light" panose="00000400000000000000" pitchFamily="2" charset="0"/>
            </a:endParaRPr>
          </a:p>
          <a:p>
            <a:pPr marR="0" algn="l" rtl="0">
              <a:lnSpc>
                <a:spcPts val="1900"/>
              </a:lnSpc>
            </a:pPr>
            <a:r>
              <a:rPr lang="en-US" baseline="30000">
                <a:solidFill>
                  <a:srgbClr val="333333"/>
                </a:solidFill>
                <a:latin typeface="Montserrat Light"/>
              </a:rPr>
              <a:t>Book in a consultation session with Haylea to know more about:</a:t>
            </a:r>
          </a:p>
          <a:p>
            <a:pPr marL="285750" indent="-285750">
              <a:lnSpc>
                <a:spcPts val="1900"/>
              </a:lnSpc>
              <a:buFontTx/>
              <a:buChar char="-"/>
            </a:pPr>
            <a:r>
              <a:rPr lang="en-US" sz="1800" b="0" i="0" u="none" strike="noStrike" baseline="30000">
                <a:solidFill>
                  <a:srgbClr val="333333"/>
                </a:solidFill>
                <a:latin typeface="Montserrat Light"/>
              </a:rPr>
              <a:t>7 star home design workshops</a:t>
            </a:r>
            <a:r>
              <a:rPr lang="en-US" baseline="30000">
                <a:solidFill>
                  <a:srgbClr val="333333"/>
                </a:solidFill>
                <a:latin typeface="Montserrat Light"/>
              </a:rPr>
              <a:t> </a:t>
            </a:r>
            <a:endParaRPr lang="en-US" sz="1800" b="0" i="0" u="none" strike="noStrike" baseline="30000">
              <a:solidFill>
                <a:srgbClr val="333333"/>
              </a:solidFill>
              <a:latin typeface="Montserrat Light" panose="00000400000000000000" pitchFamily="2" charset="0"/>
            </a:endParaRPr>
          </a:p>
          <a:p>
            <a:pPr marL="285750" marR="0" indent="-285750" algn="l" rtl="0">
              <a:lnSpc>
                <a:spcPts val="1900"/>
              </a:lnSpc>
              <a:buFontTx/>
              <a:buChar char="-"/>
            </a:pPr>
            <a:r>
              <a:rPr lang="en-US" sz="1800" b="0" i="0" u="none" strike="noStrike" baseline="30000">
                <a:solidFill>
                  <a:srgbClr val="333333"/>
                </a:solidFill>
                <a:latin typeface="Montserrat Light" panose="00000400000000000000" pitchFamily="2" charset="0"/>
              </a:rPr>
              <a:t>NCC 2022 residential impacts </a:t>
            </a:r>
          </a:p>
          <a:p>
            <a:pPr marL="285750" marR="0" indent="-285750" algn="l" rtl="0">
              <a:lnSpc>
                <a:spcPts val="1900"/>
              </a:lnSpc>
              <a:buFontTx/>
              <a:buChar char="-"/>
            </a:pPr>
            <a:r>
              <a:rPr lang="en-US" sz="1800" b="0" i="0" u="none" strike="noStrike" baseline="30000">
                <a:solidFill>
                  <a:srgbClr val="333333"/>
                </a:solidFill>
                <a:latin typeface="Montserrat Light" panose="00000400000000000000" pitchFamily="2" charset="0"/>
              </a:rPr>
              <a:t>Residential compliance support </a:t>
            </a:r>
          </a:p>
          <a:p>
            <a:pPr marL="285750" marR="0" indent="-285750" algn="l" rtl="0">
              <a:lnSpc>
                <a:spcPts val="1900"/>
              </a:lnSpc>
              <a:buFontTx/>
              <a:buChar char="-"/>
            </a:pPr>
            <a:r>
              <a:rPr lang="en-US" sz="1800" b="0" i="0" u="none" strike="noStrike" baseline="30000">
                <a:solidFill>
                  <a:srgbClr val="333333"/>
                </a:solidFill>
                <a:latin typeface="Montserrat Light" panose="00000400000000000000" pitchFamily="2" charset="0"/>
              </a:rPr>
              <a:t>Project reviews and </a:t>
            </a:r>
            <a:r>
              <a:rPr lang="en-US" sz="1800" b="0" i="0" u="none" strike="noStrike" baseline="30000" err="1">
                <a:solidFill>
                  <a:srgbClr val="333333"/>
                </a:solidFill>
                <a:latin typeface="Montserrat Light" panose="00000400000000000000" pitchFamily="2" charset="0"/>
              </a:rPr>
              <a:t>optimisation</a:t>
            </a:r>
            <a:r>
              <a:rPr lang="en-US" sz="1800" b="0" i="0" u="none" strike="noStrike" baseline="30000">
                <a:solidFill>
                  <a:srgbClr val="333333"/>
                </a:solidFill>
                <a:latin typeface="Montserrat Light" panose="00000400000000000000" pitchFamily="2" charset="0"/>
              </a:rPr>
              <a:t> suggestions </a:t>
            </a:r>
          </a:p>
        </p:txBody>
      </p:sp>
      <p:sp>
        <p:nvSpPr>
          <p:cNvPr id="8" name="Slide Number Placeholder 3">
            <a:extLst>
              <a:ext uri="{FF2B5EF4-FFF2-40B4-BE49-F238E27FC236}">
                <a16:creationId xmlns:a16="http://schemas.microsoft.com/office/drawing/2014/main" id="{43A7E821-662A-4B9D-B653-F28FBFD2C581}"/>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18</a:t>
            </a:fld>
            <a:endParaRPr lang="en-AU"/>
          </a:p>
        </p:txBody>
      </p:sp>
      <p:sp>
        <p:nvSpPr>
          <p:cNvPr id="11" name="TextBox 10">
            <a:extLst>
              <a:ext uri="{FF2B5EF4-FFF2-40B4-BE49-F238E27FC236}">
                <a16:creationId xmlns:a16="http://schemas.microsoft.com/office/drawing/2014/main" id="{B76B0BFB-0583-4826-943C-CE3D503715B4}"/>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Our Projects</a:t>
            </a:r>
            <a:endParaRPr lang="en-AU" sz="1100">
              <a:solidFill>
                <a:schemeClr val="tx2"/>
              </a:solidFill>
              <a:latin typeface="Montserrat" panose="02000505000000020004" pitchFamily="2" charset="0"/>
            </a:endParaRPr>
          </a:p>
        </p:txBody>
      </p:sp>
      <p:pic>
        <p:nvPicPr>
          <p:cNvPr id="3" name="Picture 2" descr="A person sitting on a couch&#10;&#10;Description automatically generated with medium confidence">
            <a:extLst>
              <a:ext uri="{FF2B5EF4-FFF2-40B4-BE49-F238E27FC236}">
                <a16:creationId xmlns:a16="http://schemas.microsoft.com/office/drawing/2014/main" id="{C2C1CE60-3AB9-E20C-F6E1-D16C299B9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76" y="1209200"/>
            <a:ext cx="3687459" cy="5267799"/>
          </a:xfrm>
          <a:prstGeom prst="rect">
            <a:avLst/>
          </a:prstGeom>
        </p:spPr>
      </p:pic>
    </p:spTree>
    <p:extLst>
      <p:ext uri="{BB962C8B-B14F-4D97-AF65-F5344CB8AC3E}">
        <p14:creationId xmlns:p14="http://schemas.microsoft.com/office/powerpoint/2010/main" val="2403698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building, porch, room&#10;&#10;Description automatically generated">
            <a:extLst>
              <a:ext uri="{FF2B5EF4-FFF2-40B4-BE49-F238E27FC236}">
                <a16:creationId xmlns:a16="http://schemas.microsoft.com/office/drawing/2014/main" id="{D2D51E55-9C79-416A-9E06-3751AE8F0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 y="0"/>
            <a:ext cx="13439422" cy="7559675"/>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1F8C9516-1CC1-405E-841E-A3891E6D2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439775" cy="7558362"/>
          </a:xfrm>
          <a:prstGeom prst="rect">
            <a:avLst/>
          </a:prstGeom>
        </p:spPr>
      </p:pic>
      <p:pic>
        <p:nvPicPr>
          <p:cNvPr id="10" name="Picture 9" descr="A picture containing ax, accessory&#10;&#10;Description automatically generated">
            <a:extLst>
              <a:ext uri="{FF2B5EF4-FFF2-40B4-BE49-F238E27FC236}">
                <a16:creationId xmlns:a16="http://schemas.microsoft.com/office/drawing/2014/main" id="{E26FC30B-7187-4798-B0B8-38D7498E3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860" y="1175658"/>
            <a:ext cx="7145296" cy="9620704"/>
          </a:xfrm>
          <a:prstGeom prst="rect">
            <a:avLst/>
          </a:prstGeom>
        </p:spPr>
      </p:pic>
      <p:sp>
        <p:nvSpPr>
          <p:cNvPr id="8" name="TextBox 7">
            <a:extLst>
              <a:ext uri="{FF2B5EF4-FFF2-40B4-BE49-F238E27FC236}">
                <a16:creationId xmlns:a16="http://schemas.microsoft.com/office/drawing/2014/main" id="{56EFFB32-7333-47AA-B4F8-CB0FB829A1E9}"/>
              </a:ext>
            </a:extLst>
          </p:cNvPr>
          <p:cNvSpPr txBox="1"/>
          <p:nvPr/>
        </p:nvSpPr>
        <p:spPr>
          <a:xfrm>
            <a:off x="11267284" y="6859135"/>
            <a:ext cx="1683657" cy="215444"/>
          </a:xfrm>
          <a:prstGeom prst="rect">
            <a:avLst/>
          </a:prstGeom>
          <a:noFill/>
        </p:spPr>
        <p:txBody>
          <a:bodyPr wrap="square">
            <a:spAutoFit/>
          </a:bodyPr>
          <a:lstStyle/>
          <a:p>
            <a:pPr marR="0" algn="r" rtl="0"/>
            <a:r>
              <a:rPr lang="en-US" sz="1200" b="0" i="0" u="none" strike="noStrike" baseline="30000">
                <a:solidFill>
                  <a:schemeClr val="bg1"/>
                </a:solidFill>
                <a:latin typeface="Montserrat Light" panose="00000400000000000000" pitchFamily="2" charset="0"/>
              </a:rPr>
              <a:t>Image: Frasers Property</a:t>
            </a:r>
          </a:p>
        </p:txBody>
      </p:sp>
      <p:sp>
        <p:nvSpPr>
          <p:cNvPr id="9" name="TextBox 8">
            <a:extLst>
              <a:ext uri="{FF2B5EF4-FFF2-40B4-BE49-F238E27FC236}">
                <a16:creationId xmlns:a16="http://schemas.microsoft.com/office/drawing/2014/main" id="{FA4840A1-7009-422C-8BEE-EED5F97205C3}"/>
              </a:ext>
            </a:extLst>
          </p:cNvPr>
          <p:cNvSpPr txBox="1"/>
          <p:nvPr/>
        </p:nvSpPr>
        <p:spPr>
          <a:xfrm>
            <a:off x="498706" y="6203724"/>
            <a:ext cx="7809478" cy="990015"/>
          </a:xfrm>
          <a:prstGeom prst="rect">
            <a:avLst/>
          </a:prstGeom>
          <a:noFill/>
        </p:spPr>
        <p:txBody>
          <a:bodyPr wrap="square" rtlCol="0">
            <a:spAutoFit/>
          </a:bodyPr>
          <a:lstStyle/>
          <a:p>
            <a:pPr>
              <a:lnSpc>
                <a:spcPts val="7000"/>
              </a:lnSpc>
            </a:pPr>
            <a:r>
              <a:rPr lang="en-AU" sz="6000" spc="-100">
                <a:solidFill>
                  <a:schemeClr val="bg1"/>
                </a:solidFill>
                <a:latin typeface="+mj-lt"/>
                <a:ea typeface="Times New Roman" panose="02020603050405020304" pitchFamily="18" charset="0"/>
              </a:rPr>
              <a:t>Our Projects</a:t>
            </a:r>
          </a:p>
        </p:txBody>
      </p:sp>
      <p:sp>
        <p:nvSpPr>
          <p:cNvPr id="12" name="Slide Number Placeholder 16">
            <a:extLst>
              <a:ext uri="{FF2B5EF4-FFF2-40B4-BE49-F238E27FC236}">
                <a16:creationId xmlns:a16="http://schemas.microsoft.com/office/drawing/2014/main" id="{68B34836-56F5-445C-A3C9-7589628D5448}"/>
              </a:ext>
            </a:extLst>
          </p:cNvPr>
          <p:cNvSpPr>
            <a:spLocks noGrp="1"/>
          </p:cNvSpPr>
          <p:nvPr>
            <p:ph type="sldNum" sz="quarter" idx="12"/>
          </p:nvPr>
        </p:nvSpPr>
        <p:spPr>
          <a:xfrm>
            <a:off x="9905494" y="431727"/>
            <a:ext cx="3023949" cy="402483"/>
          </a:xfrm>
        </p:spPr>
        <p:txBody>
          <a:bodyPr/>
          <a:lstStyle/>
          <a:p>
            <a:fld id="{13C81836-A026-4ACF-B939-45299B3C756B}" type="slidenum">
              <a:rPr lang="en-AU" sz="1000" dirty="0" smtClean="0">
                <a:solidFill>
                  <a:schemeClr val="bg1"/>
                </a:solidFill>
                <a:latin typeface="Montserrat" panose="02000505000000020004" pitchFamily="2" charset="0"/>
              </a:rPr>
              <a:t>19</a:t>
            </a:fld>
            <a:endParaRPr lang="en-AU" sz="1000">
              <a:solidFill>
                <a:schemeClr val="bg1"/>
              </a:solidFill>
              <a:latin typeface="Montserrat" panose="02000505000000020004" pitchFamily="2" charset="0"/>
            </a:endParaRPr>
          </a:p>
        </p:txBody>
      </p:sp>
    </p:spTree>
    <p:extLst>
      <p:ext uri="{BB962C8B-B14F-4D97-AF65-F5344CB8AC3E}">
        <p14:creationId xmlns:p14="http://schemas.microsoft.com/office/powerpoint/2010/main" val="356982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365E71-747F-45A9-821D-C95ECF892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 y="-1"/>
            <a:ext cx="15430299" cy="8679543"/>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1F8C9516-1CC1-405E-841E-A3891E6D2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 y="1313"/>
            <a:ext cx="13439775" cy="7558362"/>
          </a:xfrm>
          <a:prstGeom prst="rect">
            <a:avLst/>
          </a:prstGeom>
        </p:spPr>
      </p:pic>
      <p:sp>
        <p:nvSpPr>
          <p:cNvPr id="9" name="TextBox 8">
            <a:extLst>
              <a:ext uri="{FF2B5EF4-FFF2-40B4-BE49-F238E27FC236}">
                <a16:creationId xmlns:a16="http://schemas.microsoft.com/office/drawing/2014/main" id="{FA4840A1-7009-422C-8BEE-EED5F97205C3}"/>
              </a:ext>
            </a:extLst>
          </p:cNvPr>
          <p:cNvSpPr txBox="1"/>
          <p:nvPr/>
        </p:nvSpPr>
        <p:spPr>
          <a:xfrm>
            <a:off x="498706" y="6203724"/>
            <a:ext cx="7809478" cy="990015"/>
          </a:xfrm>
          <a:prstGeom prst="rect">
            <a:avLst/>
          </a:prstGeom>
          <a:noFill/>
        </p:spPr>
        <p:txBody>
          <a:bodyPr wrap="square" rtlCol="0">
            <a:spAutoFit/>
          </a:bodyPr>
          <a:lstStyle/>
          <a:p>
            <a:pPr>
              <a:lnSpc>
                <a:spcPts val="7000"/>
              </a:lnSpc>
            </a:pPr>
            <a:r>
              <a:rPr lang="en-AU" sz="6000" spc="-100">
                <a:solidFill>
                  <a:schemeClr val="bg1"/>
                </a:solidFill>
                <a:latin typeface="+mj-lt"/>
                <a:ea typeface="Times New Roman" panose="02020603050405020304" pitchFamily="18" charset="0"/>
              </a:rPr>
              <a:t>Who We Are</a:t>
            </a:r>
          </a:p>
        </p:txBody>
      </p:sp>
      <p:sp>
        <p:nvSpPr>
          <p:cNvPr id="12" name="Slide Number Placeholder 16">
            <a:extLst>
              <a:ext uri="{FF2B5EF4-FFF2-40B4-BE49-F238E27FC236}">
                <a16:creationId xmlns:a16="http://schemas.microsoft.com/office/drawing/2014/main" id="{68B34836-56F5-445C-A3C9-7589628D5448}"/>
              </a:ext>
            </a:extLst>
          </p:cNvPr>
          <p:cNvSpPr>
            <a:spLocks noGrp="1"/>
          </p:cNvSpPr>
          <p:nvPr>
            <p:ph type="sldNum" sz="quarter" idx="12"/>
          </p:nvPr>
        </p:nvSpPr>
        <p:spPr>
          <a:xfrm>
            <a:off x="9905494" y="431727"/>
            <a:ext cx="3023949" cy="402483"/>
          </a:xfrm>
        </p:spPr>
        <p:txBody>
          <a:bodyPr/>
          <a:lstStyle/>
          <a:p>
            <a:fld id="{13C81836-A026-4ACF-B939-45299B3C756B}" type="slidenum">
              <a:rPr lang="en-AU" sz="1000" smtClean="0">
                <a:solidFill>
                  <a:schemeClr val="bg1"/>
                </a:solidFill>
                <a:latin typeface="Montserrat" panose="02000505000000020004" pitchFamily="2" charset="0"/>
              </a:rPr>
              <a:t>2</a:t>
            </a:fld>
            <a:endParaRPr lang="en-AU" sz="1000">
              <a:solidFill>
                <a:schemeClr val="bg1"/>
              </a:solidFill>
              <a:latin typeface="Montserrat" panose="02000505000000020004" pitchFamily="2" charset="0"/>
            </a:endParaRPr>
          </a:p>
        </p:txBody>
      </p:sp>
      <p:pic>
        <p:nvPicPr>
          <p:cNvPr id="13" name="Picture 12" descr="A picture containing ax, accessory&#10;&#10;Description automatically generated">
            <a:extLst>
              <a:ext uri="{FF2B5EF4-FFF2-40B4-BE49-F238E27FC236}">
                <a16:creationId xmlns:a16="http://schemas.microsoft.com/office/drawing/2014/main" id="{46670E6E-9D67-43AB-A538-39DCF30F0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860" y="1175658"/>
            <a:ext cx="7145296" cy="9620704"/>
          </a:xfrm>
          <a:prstGeom prst="rect">
            <a:avLst/>
          </a:prstGeom>
        </p:spPr>
      </p:pic>
      <p:sp>
        <p:nvSpPr>
          <p:cNvPr id="14" name="TextBox 13">
            <a:extLst>
              <a:ext uri="{FF2B5EF4-FFF2-40B4-BE49-F238E27FC236}">
                <a16:creationId xmlns:a16="http://schemas.microsoft.com/office/drawing/2014/main" id="{40550C93-0722-48C4-8F82-305876CB6D96}"/>
              </a:ext>
            </a:extLst>
          </p:cNvPr>
          <p:cNvSpPr txBox="1"/>
          <p:nvPr/>
        </p:nvSpPr>
        <p:spPr>
          <a:xfrm>
            <a:off x="10693400" y="6859135"/>
            <a:ext cx="2257541" cy="338554"/>
          </a:xfrm>
          <a:prstGeom prst="rect">
            <a:avLst/>
          </a:prstGeom>
          <a:noFill/>
        </p:spPr>
        <p:txBody>
          <a:bodyPr wrap="square">
            <a:spAutoFit/>
          </a:bodyPr>
          <a:lstStyle/>
          <a:p>
            <a:pPr marR="0" algn="r" rtl="0"/>
            <a:r>
              <a:rPr lang="en-US" sz="1200" b="0" i="0" u="none" strike="noStrike" baseline="30000">
                <a:solidFill>
                  <a:schemeClr val="bg1"/>
                </a:solidFill>
                <a:latin typeface="Montserrat Light" panose="00000400000000000000" pitchFamily="2" charset="0"/>
              </a:rPr>
              <a:t>Image: Frasers Property</a:t>
            </a:r>
            <a:br>
              <a:rPr lang="en-US" sz="1200" b="0" i="0" u="none" strike="noStrike" baseline="30000">
                <a:solidFill>
                  <a:schemeClr val="bg1"/>
                </a:solidFill>
                <a:latin typeface="Montserrat Light" panose="00000400000000000000" pitchFamily="2" charset="0"/>
              </a:rPr>
            </a:br>
            <a:r>
              <a:rPr lang="en-US" sz="1200" b="0" i="0" u="none" strike="noStrike" baseline="30000">
                <a:solidFill>
                  <a:schemeClr val="bg1"/>
                </a:solidFill>
                <a:latin typeface="Montserrat Light" panose="00000400000000000000" pitchFamily="2" charset="0"/>
              </a:rPr>
              <a:t>Cover: Aqualand Projects</a:t>
            </a:r>
          </a:p>
        </p:txBody>
      </p:sp>
    </p:spTree>
    <p:extLst>
      <p:ext uri="{BB962C8B-B14F-4D97-AF65-F5344CB8AC3E}">
        <p14:creationId xmlns:p14="http://schemas.microsoft.com/office/powerpoint/2010/main" val="2656910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9AD4BF-3E2B-46AC-8913-4782EBC85063}"/>
              </a:ext>
            </a:extLst>
          </p:cNvPr>
          <p:cNvSpPr txBox="1"/>
          <p:nvPr/>
        </p:nvSpPr>
        <p:spPr>
          <a:xfrm>
            <a:off x="5169076" y="1087154"/>
            <a:ext cx="7586988" cy="2554097"/>
          </a:xfrm>
          <a:prstGeom prst="rect">
            <a:avLst/>
          </a:prstGeom>
          <a:noFill/>
        </p:spPr>
        <p:txBody>
          <a:bodyPr wrap="square">
            <a:spAutoFit/>
          </a:bodyPr>
          <a:lstStyle/>
          <a:p>
            <a:pPr marR="0" algn="l" rtl="0">
              <a:spcAft>
                <a:spcPts val="800"/>
              </a:spcAft>
            </a:pPr>
            <a:r>
              <a:rPr lang="en-US" sz="2000" b="1" spc="580" baseline="30000">
                <a:solidFill>
                  <a:srgbClr val="A3DE4D"/>
                </a:solidFill>
                <a:latin typeface="Montserrat SemiBold" panose="00000700000000000000" pitchFamily="2" charset="0"/>
              </a:rPr>
              <a:t>GREEN SQUARE</a:t>
            </a:r>
          </a:p>
          <a:p>
            <a:pPr marR="0" algn="l" rtl="0">
              <a:spcAft>
                <a:spcPts val="2000"/>
              </a:spcAft>
            </a:pPr>
            <a:r>
              <a:rPr lang="en-US" sz="2200" b="1" i="0" u="none" strike="noStrike" spc="50" baseline="30000">
                <a:solidFill>
                  <a:srgbClr val="056E8C"/>
                </a:solidFill>
                <a:latin typeface="Montserrat SemiBold" panose="00000700000000000000" pitchFamily="2" charset="0"/>
              </a:rPr>
              <a:t>Mirvac </a:t>
            </a:r>
          </a:p>
          <a:p>
            <a:pPr marR="0" algn="l" rtl="0">
              <a:spcAft>
                <a:spcPts val="1800"/>
              </a:spcAft>
            </a:pPr>
            <a:r>
              <a:rPr lang="en-US" sz="1800" b="0" i="0" u="none" strike="noStrike" baseline="30000">
                <a:solidFill>
                  <a:srgbClr val="333333"/>
                </a:solidFill>
                <a:latin typeface="Montserrat Medium" panose="00000600000000000000" pitchFamily="2" charset="0"/>
              </a:rPr>
              <a:t>ESD Strategy &amp; Implementation</a:t>
            </a:r>
          </a:p>
          <a:p>
            <a:pPr marR="0" algn="l" rtl="0">
              <a:lnSpc>
                <a:spcPts val="1900"/>
              </a:lnSpc>
            </a:pPr>
            <a:r>
              <a:rPr lang="en-US" sz="1800" b="0" i="0" u="none" strike="noStrike" baseline="30000">
                <a:solidFill>
                  <a:srgbClr val="333333"/>
                </a:solidFill>
                <a:latin typeface="Montserrat Light" panose="00000400000000000000" pitchFamily="2" charset="0"/>
              </a:rPr>
              <a:t>Efficient Living d</a:t>
            </a:r>
            <a:r>
              <a:rPr lang="en-US" baseline="30000">
                <a:solidFill>
                  <a:srgbClr val="333333"/>
                </a:solidFill>
                <a:latin typeface="Montserrat Light" panose="00000400000000000000" pitchFamily="2" charset="0"/>
              </a:rPr>
              <a:t>elivered regulatory assessments</a:t>
            </a:r>
            <a:r>
              <a:rPr lang="en-US" sz="1800" b="0" i="0" u="none" strike="noStrike" baseline="30000">
                <a:solidFill>
                  <a:srgbClr val="333333"/>
                </a:solidFill>
                <a:latin typeface="Montserrat Light" panose="00000400000000000000" pitchFamily="2" charset="0"/>
              </a:rPr>
              <a:t> on both the residential and commercial elements </a:t>
            </a:r>
            <a:r>
              <a:rPr lang="en-US" baseline="30000">
                <a:solidFill>
                  <a:srgbClr val="333333"/>
                </a:solidFill>
                <a:latin typeface="Montserrat Light" panose="00000400000000000000" pitchFamily="2" charset="0"/>
              </a:rPr>
              <a:t>of Green Square, assisting with ESD strategies from concept design, DA and CC documentation, through to on-site inspections and completion statements at each stage of construction. The project has received national recognition as one </a:t>
            </a:r>
            <a:r>
              <a:rPr lang="en-US" sz="1800" b="0" i="0" u="none" strike="noStrike" baseline="30000">
                <a:solidFill>
                  <a:srgbClr val="333333"/>
                </a:solidFill>
                <a:latin typeface="Montserrat Light" panose="00000400000000000000" pitchFamily="2" charset="0"/>
              </a:rPr>
              <a:t>of Australia’s most sustainable communities.</a:t>
            </a:r>
          </a:p>
        </p:txBody>
      </p:sp>
      <p:sp>
        <p:nvSpPr>
          <p:cNvPr id="7" name="TextBox 6">
            <a:extLst>
              <a:ext uri="{FF2B5EF4-FFF2-40B4-BE49-F238E27FC236}">
                <a16:creationId xmlns:a16="http://schemas.microsoft.com/office/drawing/2014/main" id="{A0CD6BEA-57BB-4473-BE44-B942EDAEC6D7}"/>
              </a:ext>
            </a:extLst>
          </p:cNvPr>
          <p:cNvSpPr txBox="1"/>
          <p:nvPr/>
        </p:nvSpPr>
        <p:spPr>
          <a:xfrm>
            <a:off x="5169076" y="4106126"/>
            <a:ext cx="6493153" cy="2554097"/>
          </a:xfrm>
          <a:prstGeom prst="rect">
            <a:avLst/>
          </a:prstGeom>
          <a:noFill/>
        </p:spPr>
        <p:txBody>
          <a:bodyPr wrap="square">
            <a:spAutoFit/>
          </a:bodyPr>
          <a:lstStyle/>
          <a:p>
            <a:pPr marR="0" algn="l" rtl="0">
              <a:spcAft>
                <a:spcPts val="800"/>
              </a:spcAft>
            </a:pPr>
            <a:r>
              <a:rPr lang="en-US" sz="2000" b="1" spc="580" baseline="30000">
                <a:solidFill>
                  <a:srgbClr val="A3DE4D"/>
                </a:solidFill>
                <a:latin typeface="Montserrat SemiBold" panose="00000700000000000000" pitchFamily="2" charset="0"/>
              </a:rPr>
              <a:t>1-11 OXFORD STREET </a:t>
            </a:r>
          </a:p>
          <a:p>
            <a:pPr marR="0" algn="l" rtl="0">
              <a:spcAft>
                <a:spcPts val="2000"/>
              </a:spcAft>
            </a:pPr>
            <a:r>
              <a:rPr lang="en-US" sz="2200" b="1" i="0" u="none" strike="noStrike" spc="50" baseline="30000">
                <a:solidFill>
                  <a:srgbClr val="056E8C"/>
                </a:solidFill>
                <a:latin typeface="Montserrat SemiBold" panose="00000700000000000000" pitchFamily="2" charset="0"/>
              </a:rPr>
              <a:t>Central Element  </a:t>
            </a:r>
          </a:p>
          <a:p>
            <a:pPr marR="0" algn="l" rtl="0">
              <a:spcAft>
                <a:spcPts val="1800"/>
              </a:spcAft>
            </a:pPr>
            <a:r>
              <a:rPr lang="en-US" sz="1800" b="0" i="0" u="none" strike="noStrike" baseline="30000">
                <a:solidFill>
                  <a:srgbClr val="333333"/>
                </a:solidFill>
                <a:latin typeface="Montserrat Medium" panose="00000600000000000000" pitchFamily="2" charset="0"/>
              </a:rPr>
              <a:t>NABERS &amp; Green Star Consultant </a:t>
            </a:r>
          </a:p>
          <a:p>
            <a:pPr marR="0" algn="l" rtl="0">
              <a:lnSpc>
                <a:spcPts val="1900"/>
              </a:lnSpc>
            </a:pPr>
            <a:r>
              <a:rPr lang="en-US" sz="1800" b="0" i="0" u="none" strike="noStrike" baseline="30000">
                <a:solidFill>
                  <a:srgbClr val="333333"/>
                </a:solidFill>
                <a:latin typeface="Montserrat Light" panose="00000400000000000000" pitchFamily="2" charset="0"/>
              </a:rPr>
              <a:t>This project, </a:t>
            </a:r>
            <a:r>
              <a:rPr lang="en-US" sz="1800" b="0" i="0" u="none" strike="noStrike" baseline="30000" err="1">
                <a:solidFill>
                  <a:srgbClr val="333333"/>
                </a:solidFill>
                <a:latin typeface="Montserrat Light" panose="00000400000000000000" pitchFamily="2" charset="0"/>
              </a:rPr>
              <a:t>revitalising</a:t>
            </a:r>
            <a:r>
              <a:rPr lang="en-US" sz="1800" b="0" i="0" u="none" strike="noStrike" baseline="30000">
                <a:solidFill>
                  <a:srgbClr val="333333"/>
                </a:solidFill>
                <a:latin typeface="Montserrat Light" panose="00000400000000000000" pitchFamily="2" charset="0"/>
              </a:rPr>
              <a:t> an historic cinema into a 6-storey boutique hotel, is targeting a 5 Star Green Star as Built v1.3 rating, and 4.5 star NABERS Energy for Hotels and 4 star NABERS Water ratings. Efficient Living is guiding the process, incorporating roof-level photovoltaic panels, landscaped roof gardens, and water efficient/energy efficient systems and fittings, with a focus on lower operational costs. </a:t>
            </a:r>
          </a:p>
        </p:txBody>
      </p:sp>
      <p:pic>
        <p:nvPicPr>
          <p:cNvPr id="9" name="Picture 8" descr="A picture containing outdoor, sky, tree, road&#10;&#10;Description automatically generated">
            <a:extLst>
              <a:ext uri="{FF2B5EF4-FFF2-40B4-BE49-F238E27FC236}">
                <a16:creationId xmlns:a16="http://schemas.microsoft.com/office/drawing/2014/main" id="{D9163DD2-578B-4E94-BAEA-C35176C15316}"/>
              </a:ext>
            </a:extLst>
          </p:cNvPr>
          <p:cNvPicPr>
            <a:picLocks noChangeAspect="1"/>
          </p:cNvPicPr>
          <p:nvPr/>
        </p:nvPicPr>
        <p:blipFill rotWithShape="1">
          <a:blip r:embed="rId2">
            <a:extLst>
              <a:ext uri="{28A0092B-C50C-407E-A947-70E740481C1C}">
                <a14:useLocalDpi xmlns:a14="http://schemas.microsoft.com/office/drawing/2010/main" val="0"/>
              </a:ext>
            </a:extLst>
          </a:blip>
          <a:srcRect l="8733" t="-1" r="16629" b="171"/>
          <a:stretch/>
        </p:blipFill>
        <p:spPr>
          <a:xfrm>
            <a:off x="2060802" y="942294"/>
            <a:ext cx="2605541" cy="2613706"/>
          </a:xfrm>
          <a:prstGeom prst="rect">
            <a:avLst/>
          </a:prstGeom>
        </p:spPr>
      </p:pic>
      <p:pic>
        <p:nvPicPr>
          <p:cNvPr id="10" name="Picture 9">
            <a:extLst>
              <a:ext uri="{FF2B5EF4-FFF2-40B4-BE49-F238E27FC236}">
                <a16:creationId xmlns:a16="http://schemas.microsoft.com/office/drawing/2014/main" id="{2A02A001-94C2-42A9-8B14-1E9168BD75BE}"/>
              </a:ext>
            </a:extLst>
          </p:cNvPr>
          <p:cNvPicPr>
            <a:picLocks noChangeAspect="1"/>
          </p:cNvPicPr>
          <p:nvPr/>
        </p:nvPicPr>
        <p:blipFill rotWithShape="1">
          <a:blip r:embed="rId3">
            <a:extLst>
              <a:ext uri="{28A0092B-C50C-407E-A947-70E740481C1C}">
                <a14:useLocalDpi xmlns:a14="http://schemas.microsoft.com/office/drawing/2010/main" val="0"/>
              </a:ext>
            </a:extLst>
          </a:blip>
          <a:srcRect l="4739" r="55385"/>
          <a:stretch/>
        </p:blipFill>
        <p:spPr>
          <a:xfrm>
            <a:off x="2060802" y="3939211"/>
            <a:ext cx="2605541" cy="2613706"/>
          </a:xfrm>
          <a:prstGeom prst="rect">
            <a:avLst/>
          </a:prstGeom>
        </p:spPr>
      </p:pic>
      <p:sp>
        <p:nvSpPr>
          <p:cNvPr id="11" name="Slide Number Placeholder 3">
            <a:extLst>
              <a:ext uri="{FF2B5EF4-FFF2-40B4-BE49-F238E27FC236}">
                <a16:creationId xmlns:a16="http://schemas.microsoft.com/office/drawing/2014/main" id="{067B325E-9EE8-40A6-9449-625EB58112D6}"/>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20</a:t>
            </a:fld>
            <a:endParaRPr lang="en-AU"/>
          </a:p>
        </p:txBody>
      </p:sp>
      <p:sp>
        <p:nvSpPr>
          <p:cNvPr id="12" name="TextBox 11">
            <a:extLst>
              <a:ext uri="{FF2B5EF4-FFF2-40B4-BE49-F238E27FC236}">
                <a16:creationId xmlns:a16="http://schemas.microsoft.com/office/drawing/2014/main" id="{EEB04DDB-5080-4038-933C-D74D0170E63C}"/>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Our Projects</a:t>
            </a:r>
            <a:endParaRPr lang="en-AU" sz="1100">
              <a:solidFill>
                <a:schemeClr val="tx2"/>
              </a:solidFill>
              <a:latin typeface="Montserrat" panose="02000505000000020004" pitchFamily="2" charset="0"/>
            </a:endParaRPr>
          </a:p>
        </p:txBody>
      </p:sp>
    </p:spTree>
    <p:extLst>
      <p:ext uri="{BB962C8B-B14F-4D97-AF65-F5344CB8AC3E}">
        <p14:creationId xmlns:p14="http://schemas.microsoft.com/office/powerpoint/2010/main" val="4182079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9AD4BF-3E2B-46AC-8913-4782EBC85063}"/>
              </a:ext>
            </a:extLst>
          </p:cNvPr>
          <p:cNvSpPr txBox="1"/>
          <p:nvPr/>
        </p:nvSpPr>
        <p:spPr>
          <a:xfrm>
            <a:off x="5169076" y="1087154"/>
            <a:ext cx="7586988" cy="2493183"/>
          </a:xfrm>
          <a:prstGeom prst="rect">
            <a:avLst/>
          </a:prstGeom>
          <a:noFill/>
        </p:spPr>
        <p:txBody>
          <a:bodyPr wrap="square">
            <a:spAutoFit/>
          </a:bodyPr>
          <a:lstStyle/>
          <a:p>
            <a:pPr marR="0" algn="l" rtl="0">
              <a:spcAft>
                <a:spcPts val="800"/>
              </a:spcAft>
            </a:pPr>
            <a:r>
              <a:rPr lang="en-US" sz="2000" b="1" spc="580" baseline="30000">
                <a:solidFill>
                  <a:srgbClr val="A3DE4D"/>
                </a:solidFill>
                <a:latin typeface="Montserrat SemiBold" panose="00000700000000000000" pitchFamily="2" charset="0"/>
              </a:rPr>
              <a:t>SHELL COVE</a:t>
            </a:r>
          </a:p>
          <a:p>
            <a:pPr marR="0" algn="l" rtl="0">
              <a:spcAft>
                <a:spcPts val="2000"/>
              </a:spcAft>
            </a:pPr>
            <a:r>
              <a:rPr lang="en-US" sz="2200" b="1" i="0" u="none" strike="noStrike" spc="50" baseline="30000">
                <a:solidFill>
                  <a:srgbClr val="056E8C"/>
                </a:solidFill>
                <a:latin typeface="Montserrat SemiBold" panose="00000700000000000000" pitchFamily="2" charset="0"/>
              </a:rPr>
              <a:t>Frasers</a:t>
            </a:r>
          </a:p>
          <a:p>
            <a:pPr marR="0" algn="l" rtl="0">
              <a:spcAft>
                <a:spcPts val="1800"/>
              </a:spcAft>
            </a:pPr>
            <a:r>
              <a:rPr lang="en-US" sz="1800" b="0" i="0" u="none" strike="noStrike" baseline="30000">
                <a:solidFill>
                  <a:srgbClr val="333333"/>
                </a:solidFill>
                <a:latin typeface="Montserrat Medium" panose="00000600000000000000" pitchFamily="2" charset="0"/>
              </a:rPr>
              <a:t>ESD Consultant</a:t>
            </a:r>
          </a:p>
          <a:p>
            <a:pPr marR="0" algn="l" rtl="0">
              <a:lnSpc>
                <a:spcPts val="1900"/>
              </a:lnSpc>
            </a:pPr>
            <a:r>
              <a:rPr lang="en-US" sz="1800" b="0" i="0" u="none" strike="noStrike" baseline="30000">
                <a:solidFill>
                  <a:srgbClr val="333333"/>
                </a:solidFill>
                <a:latin typeface="Montserrat Light" panose="00000400000000000000" pitchFamily="2" charset="0"/>
              </a:rPr>
              <a:t>Frasers made a Carbon Neutral Commitment on its Shell Cove over-55s complex and engaged Efficient Living to help deliver the promise. Efficient Living optimized the thermal performance of the building envelope, improving window-to-wall ratios, installing high-performance glazing, insulation, ventilation, sealing the façade and adding orientation-based shading to largely eliminate heating and cooling demands. Shell Cove is also gas-free with EV charging facilities in all precincts.</a:t>
            </a:r>
          </a:p>
        </p:txBody>
      </p:sp>
      <p:sp>
        <p:nvSpPr>
          <p:cNvPr id="7" name="TextBox 6">
            <a:extLst>
              <a:ext uri="{FF2B5EF4-FFF2-40B4-BE49-F238E27FC236}">
                <a16:creationId xmlns:a16="http://schemas.microsoft.com/office/drawing/2014/main" id="{A0CD6BEA-57BB-4473-BE44-B942EDAEC6D7}"/>
              </a:ext>
            </a:extLst>
          </p:cNvPr>
          <p:cNvSpPr txBox="1"/>
          <p:nvPr/>
        </p:nvSpPr>
        <p:spPr>
          <a:xfrm>
            <a:off x="5169076" y="4106126"/>
            <a:ext cx="7668810" cy="2493183"/>
          </a:xfrm>
          <a:prstGeom prst="rect">
            <a:avLst/>
          </a:prstGeom>
          <a:noFill/>
        </p:spPr>
        <p:txBody>
          <a:bodyPr wrap="square">
            <a:spAutoFit/>
          </a:bodyPr>
          <a:lstStyle/>
          <a:p>
            <a:pPr marR="0" algn="l" rtl="0">
              <a:spcAft>
                <a:spcPts val="800"/>
              </a:spcAft>
            </a:pPr>
            <a:r>
              <a:rPr lang="en-US" sz="2000" b="1" spc="580" baseline="30000">
                <a:solidFill>
                  <a:srgbClr val="A3DE4D"/>
                </a:solidFill>
                <a:latin typeface="Montserrat SemiBold" panose="00000700000000000000" pitchFamily="2" charset="0"/>
              </a:rPr>
              <a:t>180 GEORGE STREET</a:t>
            </a:r>
          </a:p>
          <a:p>
            <a:pPr marR="0" algn="l" rtl="0">
              <a:spcAft>
                <a:spcPts val="2000"/>
              </a:spcAft>
            </a:pPr>
            <a:r>
              <a:rPr lang="en-US" sz="2200" b="1" i="0" u="none" strike="noStrike" spc="50" baseline="30000">
                <a:solidFill>
                  <a:srgbClr val="056E8C"/>
                </a:solidFill>
                <a:latin typeface="Montserrat SemiBold" panose="00000700000000000000" pitchFamily="2" charset="0"/>
              </a:rPr>
              <a:t>Meriton</a:t>
            </a:r>
          </a:p>
          <a:p>
            <a:pPr marR="0" algn="l" rtl="0">
              <a:spcAft>
                <a:spcPts val="1800"/>
              </a:spcAft>
            </a:pPr>
            <a:r>
              <a:rPr lang="en-US" sz="1800" b="0" i="0" u="none" strike="noStrike" baseline="30000">
                <a:solidFill>
                  <a:srgbClr val="333333"/>
                </a:solidFill>
                <a:latin typeface="Montserrat Medium" panose="00000600000000000000" pitchFamily="2" charset="0"/>
              </a:rPr>
              <a:t>ESD, NatHERS, BASIX and Section J – JV3  </a:t>
            </a:r>
          </a:p>
          <a:p>
            <a:pPr marR="0" algn="l" rtl="0">
              <a:lnSpc>
                <a:spcPts val="1900"/>
              </a:lnSpc>
            </a:pPr>
            <a:r>
              <a:rPr lang="en-US" sz="1800" b="0" i="0" u="none" strike="noStrike" baseline="30000">
                <a:solidFill>
                  <a:srgbClr val="333333"/>
                </a:solidFill>
                <a:latin typeface="Montserrat Light" panose="00000400000000000000" pitchFamily="2" charset="0"/>
              </a:rPr>
              <a:t>Focusing on quality, yet cost-effective solutions with minimal operational costs, Efficient Living ensured compliance for these 58- and 67-storey serviced apartment/residential towers, positioned over more than 2300sqm of retail and commercial spaces. Efficient Living collaborated with the client and glazing contractor to ensure suitable glazing, ample natural ventilation and solar control was installed throughout, while maintaining the building’s award-winning appearance.</a:t>
            </a:r>
          </a:p>
        </p:txBody>
      </p:sp>
      <p:pic>
        <p:nvPicPr>
          <p:cNvPr id="9" name="Picture 8">
            <a:extLst>
              <a:ext uri="{FF2B5EF4-FFF2-40B4-BE49-F238E27FC236}">
                <a16:creationId xmlns:a16="http://schemas.microsoft.com/office/drawing/2014/main" id="{D9163DD2-578B-4E94-BAEA-C35176C15316}"/>
              </a:ext>
            </a:extLst>
          </p:cNvPr>
          <p:cNvPicPr>
            <a:picLocks noChangeAspect="1"/>
          </p:cNvPicPr>
          <p:nvPr/>
        </p:nvPicPr>
        <p:blipFill rotWithShape="1">
          <a:blip r:embed="rId2">
            <a:extLst>
              <a:ext uri="{28A0092B-C50C-407E-A947-70E740481C1C}">
                <a14:useLocalDpi xmlns:a14="http://schemas.microsoft.com/office/drawing/2010/main" val="0"/>
              </a:ext>
            </a:extLst>
          </a:blip>
          <a:srcRect l="8863" r="22286"/>
          <a:stretch/>
        </p:blipFill>
        <p:spPr>
          <a:xfrm>
            <a:off x="2060802" y="942294"/>
            <a:ext cx="2605541" cy="2613706"/>
          </a:xfrm>
          <a:prstGeom prst="rect">
            <a:avLst/>
          </a:prstGeom>
        </p:spPr>
      </p:pic>
      <p:pic>
        <p:nvPicPr>
          <p:cNvPr id="10" name="Picture 9">
            <a:extLst>
              <a:ext uri="{FF2B5EF4-FFF2-40B4-BE49-F238E27FC236}">
                <a16:creationId xmlns:a16="http://schemas.microsoft.com/office/drawing/2014/main" id="{2A02A001-94C2-42A9-8B14-1E9168BD75BE}"/>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2060802" y="3939211"/>
            <a:ext cx="2605541" cy="2613706"/>
          </a:xfrm>
          <a:prstGeom prst="rect">
            <a:avLst/>
          </a:prstGeom>
        </p:spPr>
      </p:pic>
      <p:sp>
        <p:nvSpPr>
          <p:cNvPr id="8" name="Slide Number Placeholder 3">
            <a:extLst>
              <a:ext uri="{FF2B5EF4-FFF2-40B4-BE49-F238E27FC236}">
                <a16:creationId xmlns:a16="http://schemas.microsoft.com/office/drawing/2014/main" id="{F1CD36B7-856F-4F6C-AEB7-C2EC9F6DD5DF}"/>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21</a:t>
            </a:fld>
            <a:endParaRPr lang="en-AU"/>
          </a:p>
        </p:txBody>
      </p:sp>
      <p:sp>
        <p:nvSpPr>
          <p:cNvPr id="11" name="TextBox 10">
            <a:extLst>
              <a:ext uri="{FF2B5EF4-FFF2-40B4-BE49-F238E27FC236}">
                <a16:creationId xmlns:a16="http://schemas.microsoft.com/office/drawing/2014/main" id="{4162457B-DA7B-4973-84B1-2C2150EA704A}"/>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Our Projects</a:t>
            </a:r>
            <a:endParaRPr lang="en-AU" sz="1100">
              <a:solidFill>
                <a:schemeClr val="tx2"/>
              </a:solidFill>
              <a:latin typeface="Montserrat" panose="02000505000000020004" pitchFamily="2" charset="0"/>
            </a:endParaRPr>
          </a:p>
        </p:txBody>
      </p:sp>
    </p:spTree>
    <p:extLst>
      <p:ext uri="{BB962C8B-B14F-4D97-AF65-F5344CB8AC3E}">
        <p14:creationId xmlns:p14="http://schemas.microsoft.com/office/powerpoint/2010/main" val="363020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9AD4BF-3E2B-46AC-8913-4782EBC85063}"/>
              </a:ext>
            </a:extLst>
          </p:cNvPr>
          <p:cNvSpPr txBox="1"/>
          <p:nvPr/>
        </p:nvSpPr>
        <p:spPr>
          <a:xfrm>
            <a:off x="5169076" y="1087154"/>
            <a:ext cx="7586988" cy="2554097"/>
          </a:xfrm>
          <a:prstGeom prst="rect">
            <a:avLst/>
          </a:prstGeom>
          <a:noFill/>
        </p:spPr>
        <p:txBody>
          <a:bodyPr wrap="square">
            <a:spAutoFit/>
          </a:bodyPr>
          <a:lstStyle/>
          <a:p>
            <a:pPr marR="0" algn="l" rtl="0">
              <a:spcAft>
                <a:spcPts val="800"/>
              </a:spcAft>
            </a:pPr>
            <a:r>
              <a:rPr lang="en-US" sz="2000" b="1" spc="580" baseline="30000">
                <a:solidFill>
                  <a:srgbClr val="A3DE4D"/>
                </a:solidFill>
                <a:latin typeface="Montserrat SemiBold" panose="00000700000000000000" pitchFamily="2" charset="0"/>
              </a:rPr>
              <a:t>52–58 RESERVOIR STREET </a:t>
            </a:r>
          </a:p>
          <a:p>
            <a:pPr marR="0" algn="l" rtl="0">
              <a:spcAft>
                <a:spcPts val="2000"/>
              </a:spcAft>
            </a:pPr>
            <a:r>
              <a:rPr lang="en-US" sz="2200" b="1" i="0" u="none" strike="noStrike" spc="50" baseline="30000">
                <a:solidFill>
                  <a:srgbClr val="056E8C"/>
                </a:solidFill>
                <a:latin typeface="Montserrat SemiBold" panose="00000700000000000000" pitchFamily="2" charset="0"/>
              </a:rPr>
              <a:t>Cornerstone</a:t>
            </a:r>
          </a:p>
          <a:p>
            <a:pPr marR="0" algn="l" rtl="0">
              <a:spcAft>
                <a:spcPts val="1800"/>
              </a:spcAft>
            </a:pPr>
            <a:r>
              <a:rPr lang="fr-FR" sz="1800" b="0" i="0" u="none" strike="noStrike" baseline="30000">
                <a:solidFill>
                  <a:srgbClr val="333333"/>
                </a:solidFill>
                <a:latin typeface="Montserrat Medium" panose="00000600000000000000" pitchFamily="2" charset="0"/>
              </a:rPr>
              <a:t>NABERS Consultant, Section J – JV3 </a:t>
            </a:r>
            <a:endParaRPr lang="en-US" sz="1800" b="0" i="0" u="none" strike="noStrike" baseline="30000">
              <a:solidFill>
                <a:srgbClr val="333333"/>
              </a:solidFill>
              <a:latin typeface="Montserrat Medium" panose="00000600000000000000" pitchFamily="2" charset="0"/>
            </a:endParaRPr>
          </a:p>
          <a:p>
            <a:pPr marR="0" algn="l" rtl="0">
              <a:lnSpc>
                <a:spcPts val="1900"/>
              </a:lnSpc>
            </a:pPr>
            <a:r>
              <a:rPr lang="en-US" sz="1800" b="0" i="0" u="none" strike="noStrike" baseline="30000">
                <a:solidFill>
                  <a:srgbClr val="333333"/>
                </a:solidFill>
                <a:latin typeface="Montserrat Light" panose="00000400000000000000" pitchFamily="2" charset="0"/>
              </a:rPr>
              <a:t>Efficient Living prepared the NABERS Base Building 5.5 Star Energy Estimation Report and Section J JV3 for this mixed-use retail and commercial development, followed by close consultation with the client and contractors to ensure the rating was reached. The focus was on practical, buildable solutions with landscaped courtyards, terraces and rooftops, while the commercial tenancies enjoy column-free floorplates, expansive glazing, sunlight and natural ventilation.</a:t>
            </a:r>
          </a:p>
        </p:txBody>
      </p:sp>
      <p:sp>
        <p:nvSpPr>
          <p:cNvPr id="7" name="TextBox 6">
            <a:extLst>
              <a:ext uri="{FF2B5EF4-FFF2-40B4-BE49-F238E27FC236}">
                <a16:creationId xmlns:a16="http://schemas.microsoft.com/office/drawing/2014/main" id="{A0CD6BEA-57BB-4473-BE44-B942EDAEC6D7}"/>
              </a:ext>
            </a:extLst>
          </p:cNvPr>
          <p:cNvSpPr txBox="1"/>
          <p:nvPr/>
        </p:nvSpPr>
        <p:spPr>
          <a:xfrm>
            <a:off x="5169076" y="4106126"/>
            <a:ext cx="7668810" cy="2493183"/>
          </a:xfrm>
          <a:prstGeom prst="rect">
            <a:avLst/>
          </a:prstGeom>
          <a:noFill/>
        </p:spPr>
        <p:txBody>
          <a:bodyPr wrap="square">
            <a:spAutoFit/>
          </a:bodyPr>
          <a:lstStyle/>
          <a:p>
            <a:pPr marR="0" algn="l" rtl="0">
              <a:spcAft>
                <a:spcPts val="800"/>
              </a:spcAft>
            </a:pPr>
            <a:r>
              <a:rPr lang="en-US" sz="2000" b="1" spc="580" baseline="30000">
                <a:solidFill>
                  <a:srgbClr val="A3DE4D"/>
                </a:solidFill>
                <a:latin typeface="Montserrat SemiBold" panose="00000700000000000000" pitchFamily="2" charset="0"/>
              </a:rPr>
              <a:t>167 NORTHUMBERLAND STREET</a:t>
            </a:r>
          </a:p>
          <a:p>
            <a:pPr marR="0" algn="l" rtl="0">
              <a:spcAft>
                <a:spcPts val="2000"/>
              </a:spcAft>
            </a:pPr>
            <a:r>
              <a:rPr lang="en-US" sz="2200" b="1" i="0" u="none" strike="noStrike" spc="50" baseline="30000">
                <a:solidFill>
                  <a:srgbClr val="056E8C"/>
                </a:solidFill>
                <a:latin typeface="Montserrat SemiBold" panose="00000700000000000000" pitchFamily="2" charset="0"/>
              </a:rPr>
              <a:t>Meriton</a:t>
            </a:r>
          </a:p>
          <a:p>
            <a:pPr marR="0" algn="l" rtl="0">
              <a:spcAft>
                <a:spcPts val="1800"/>
              </a:spcAft>
            </a:pPr>
            <a:r>
              <a:rPr lang="en-US" sz="1800" b="0" i="0" u="none" strike="noStrike" baseline="30000">
                <a:solidFill>
                  <a:srgbClr val="333333"/>
                </a:solidFill>
                <a:latin typeface="Montserrat Medium" panose="00000600000000000000" pitchFamily="2" charset="0"/>
              </a:rPr>
              <a:t>ESD Report, Section J – JV3 &amp; NABERS Consultant   </a:t>
            </a:r>
          </a:p>
          <a:p>
            <a:pPr marR="0" algn="l" rtl="0">
              <a:lnSpc>
                <a:spcPts val="1900"/>
              </a:lnSpc>
            </a:pPr>
            <a:r>
              <a:rPr lang="en-US" sz="1800" b="0" i="0" u="none" strike="noStrike" baseline="30000">
                <a:solidFill>
                  <a:srgbClr val="333333"/>
                </a:solidFill>
                <a:latin typeface="Montserrat Light" panose="00000400000000000000" pitchFamily="2" charset="0"/>
              </a:rPr>
              <a:t>Efficient Living prepared the ESD report, Section J JV3 and NABERS Energy services for this 31-storey mixed-use development, which comprises serviced apartments over a podium of ground floor retail, two </a:t>
            </a:r>
            <a:r>
              <a:rPr lang="en-US" sz="1800" b="0" i="0" u="none" strike="noStrike" baseline="30000" err="1">
                <a:solidFill>
                  <a:srgbClr val="333333"/>
                </a:solidFill>
                <a:latin typeface="Montserrat Light" panose="00000400000000000000" pitchFamily="2" charset="0"/>
              </a:rPr>
              <a:t>storeys</a:t>
            </a:r>
            <a:r>
              <a:rPr lang="en-US" sz="1800" b="0" i="0" u="none" strike="noStrike" baseline="30000">
                <a:solidFill>
                  <a:srgbClr val="333333"/>
                </a:solidFill>
                <a:latin typeface="Montserrat Light" panose="00000400000000000000" pitchFamily="2" charset="0"/>
              </a:rPr>
              <a:t> of commercial offices, childcare, gym and pool facilities. Targeting a 5-star NABERS Energy Rating, we worked alongside the Meriton design team to alter the original design for suitable glazing, insulation and shading to ensure compliance with Section J of NCC.</a:t>
            </a:r>
          </a:p>
        </p:txBody>
      </p:sp>
      <p:pic>
        <p:nvPicPr>
          <p:cNvPr id="9" name="Picture 8">
            <a:extLst>
              <a:ext uri="{FF2B5EF4-FFF2-40B4-BE49-F238E27FC236}">
                <a16:creationId xmlns:a16="http://schemas.microsoft.com/office/drawing/2014/main" id="{D9163DD2-578B-4E94-BAEA-C35176C15316}"/>
              </a:ext>
            </a:extLst>
          </p:cNvPr>
          <p:cNvPicPr>
            <a:picLocks noChangeAspect="1"/>
          </p:cNvPicPr>
          <p:nvPr/>
        </p:nvPicPr>
        <p:blipFill rotWithShape="1">
          <a:blip r:embed="rId2">
            <a:extLst>
              <a:ext uri="{28A0092B-C50C-407E-A947-70E740481C1C}">
                <a14:useLocalDpi xmlns:a14="http://schemas.microsoft.com/office/drawing/2010/main" val="0"/>
              </a:ext>
            </a:extLst>
          </a:blip>
          <a:srcRect l="18878" r="25118"/>
          <a:stretch/>
        </p:blipFill>
        <p:spPr>
          <a:xfrm>
            <a:off x="2060802" y="942294"/>
            <a:ext cx="2605541" cy="2613706"/>
          </a:xfrm>
          <a:prstGeom prst="rect">
            <a:avLst/>
          </a:prstGeom>
        </p:spPr>
      </p:pic>
      <p:pic>
        <p:nvPicPr>
          <p:cNvPr id="10" name="Picture 9">
            <a:extLst>
              <a:ext uri="{FF2B5EF4-FFF2-40B4-BE49-F238E27FC236}">
                <a16:creationId xmlns:a16="http://schemas.microsoft.com/office/drawing/2014/main" id="{2A02A001-94C2-42A9-8B14-1E9168BD75BE}"/>
              </a:ext>
            </a:extLst>
          </p:cNvPr>
          <p:cNvPicPr>
            <a:picLocks noChangeAspect="1"/>
          </p:cNvPicPr>
          <p:nvPr/>
        </p:nvPicPr>
        <p:blipFill rotWithShape="1">
          <a:blip r:embed="rId3">
            <a:extLst>
              <a:ext uri="{28A0092B-C50C-407E-A947-70E740481C1C}">
                <a14:useLocalDpi xmlns:a14="http://schemas.microsoft.com/office/drawing/2010/main" val="0"/>
              </a:ext>
            </a:extLst>
          </a:blip>
          <a:srcRect l="25761" r="9380" b="2407"/>
          <a:stretch/>
        </p:blipFill>
        <p:spPr>
          <a:xfrm>
            <a:off x="2060802" y="3939211"/>
            <a:ext cx="2605541" cy="2613706"/>
          </a:xfrm>
          <a:prstGeom prst="rect">
            <a:avLst/>
          </a:prstGeom>
        </p:spPr>
      </p:pic>
      <p:sp>
        <p:nvSpPr>
          <p:cNvPr id="8" name="Slide Number Placeholder 3">
            <a:extLst>
              <a:ext uri="{FF2B5EF4-FFF2-40B4-BE49-F238E27FC236}">
                <a16:creationId xmlns:a16="http://schemas.microsoft.com/office/drawing/2014/main" id="{43A7E821-662A-4B9D-B653-F28FBFD2C581}"/>
              </a:ext>
            </a:extLst>
          </p:cNvPr>
          <p:cNvSpPr>
            <a:spLocks noGrp="1"/>
          </p:cNvSpPr>
          <p:nvPr>
            <p:ph type="sldNum" sz="quarter" idx="12"/>
          </p:nvPr>
        </p:nvSpPr>
        <p:spPr>
          <a:xfrm>
            <a:off x="12395200" y="424254"/>
            <a:ext cx="568048" cy="402483"/>
          </a:xfrm>
        </p:spPr>
        <p:txBody>
          <a:bodyPr/>
          <a:lstStyle/>
          <a:p>
            <a:fld id="{13C81836-A026-4ACF-B939-45299B3C756B}" type="slidenum">
              <a:rPr lang="en-AU" dirty="0" smtClean="0"/>
              <a:pPr/>
              <a:t>22</a:t>
            </a:fld>
            <a:endParaRPr lang="en-AU"/>
          </a:p>
        </p:txBody>
      </p:sp>
      <p:sp>
        <p:nvSpPr>
          <p:cNvPr id="11" name="TextBox 10">
            <a:extLst>
              <a:ext uri="{FF2B5EF4-FFF2-40B4-BE49-F238E27FC236}">
                <a16:creationId xmlns:a16="http://schemas.microsoft.com/office/drawing/2014/main" id="{B76B0BFB-0583-4826-943C-CE3D503715B4}"/>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Our Projects</a:t>
            </a:r>
            <a:endParaRPr lang="en-AU" sz="1100">
              <a:solidFill>
                <a:schemeClr val="tx2"/>
              </a:solidFill>
              <a:latin typeface="Montserrat" panose="02000505000000020004" pitchFamily="2" charset="0"/>
            </a:endParaRPr>
          </a:p>
        </p:txBody>
      </p:sp>
    </p:spTree>
    <p:extLst>
      <p:ext uri="{BB962C8B-B14F-4D97-AF65-F5344CB8AC3E}">
        <p14:creationId xmlns:p14="http://schemas.microsoft.com/office/powerpoint/2010/main" val="308054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Logo&#10;&#10;Description automatically generated">
            <a:extLst>
              <a:ext uri="{FF2B5EF4-FFF2-40B4-BE49-F238E27FC236}">
                <a16:creationId xmlns:a16="http://schemas.microsoft.com/office/drawing/2014/main" id="{F70B066D-4289-4EB1-A382-3826908E2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345" y="3598726"/>
            <a:ext cx="1175255" cy="374341"/>
          </a:xfrm>
          <a:prstGeom prst="rect">
            <a:avLst/>
          </a:prstGeom>
        </p:spPr>
      </p:pic>
      <p:sp>
        <p:nvSpPr>
          <p:cNvPr id="4" name="Slide Number Placeholder 3">
            <a:extLst>
              <a:ext uri="{FF2B5EF4-FFF2-40B4-BE49-F238E27FC236}">
                <a16:creationId xmlns:a16="http://schemas.microsoft.com/office/drawing/2014/main" id="{05A0C0F3-B2ED-4065-9B29-31D24BAC8996}"/>
              </a:ext>
            </a:extLst>
          </p:cNvPr>
          <p:cNvSpPr>
            <a:spLocks noGrp="1"/>
          </p:cNvSpPr>
          <p:nvPr>
            <p:ph type="sldNum" sz="quarter" idx="12"/>
          </p:nvPr>
        </p:nvSpPr>
        <p:spPr/>
        <p:txBody>
          <a:bodyPr/>
          <a:lstStyle/>
          <a:p>
            <a:fld id="{13C81836-A026-4ACF-B939-45299B3C756B}" type="slidenum">
              <a:rPr lang="en-AU" smtClean="0"/>
              <a:pPr/>
              <a:t>23</a:t>
            </a:fld>
            <a:endParaRPr lang="en-AU"/>
          </a:p>
        </p:txBody>
      </p:sp>
      <p:sp>
        <p:nvSpPr>
          <p:cNvPr id="6" name="TextBox 5">
            <a:extLst>
              <a:ext uri="{FF2B5EF4-FFF2-40B4-BE49-F238E27FC236}">
                <a16:creationId xmlns:a16="http://schemas.microsoft.com/office/drawing/2014/main" id="{2CA9E136-EDFD-4A09-9AEF-180E149043B6}"/>
              </a:ext>
            </a:extLst>
          </p:cNvPr>
          <p:cNvSpPr txBox="1"/>
          <p:nvPr/>
        </p:nvSpPr>
        <p:spPr>
          <a:xfrm>
            <a:off x="1959429" y="1219201"/>
            <a:ext cx="3628571" cy="485774"/>
          </a:xfrm>
          <a:prstGeom prst="rect">
            <a:avLst/>
          </a:prstGeom>
          <a:noFill/>
        </p:spPr>
        <p:txBody>
          <a:bodyPr wrap="square" rtlCol="0">
            <a:spAutoFit/>
          </a:bodyPr>
          <a:lstStyle/>
          <a:p>
            <a:pPr>
              <a:lnSpc>
                <a:spcPts val="3300"/>
              </a:lnSpc>
            </a:pPr>
            <a:r>
              <a:rPr lang="en-US" sz="2400" spc="70">
                <a:solidFill>
                  <a:schemeClr val="tx2"/>
                </a:solidFill>
                <a:latin typeface="+mj-lt"/>
              </a:rPr>
              <a:t>Our Clients</a:t>
            </a:r>
            <a:endParaRPr lang="en-AU" sz="2400" spc="70">
              <a:solidFill>
                <a:schemeClr val="tx2"/>
              </a:solidFill>
              <a:latin typeface="+mj-lt"/>
            </a:endParaRPr>
          </a:p>
        </p:txBody>
      </p:sp>
      <p:pic>
        <p:nvPicPr>
          <p:cNvPr id="12" name="Picture 11" descr="Logo&#10;&#10;Description automatically generated">
            <a:extLst>
              <a:ext uri="{FF2B5EF4-FFF2-40B4-BE49-F238E27FC236}">
                <a16:creationId xmlns:a16="http://schemas.microsoft.com/office/drawing/2014/main" id="{77109B7C-04A1-48CA-9923-F36B95D77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775" y="2347157"/>
            <a:ext cx="1317399" cy="349111"/>
          </a:xfrm>
          <a:prstGeom prst="rect">
            <a:avLst/>
          </a:prstGeom>
        </p:spPr>
      </p:pic>
      <p:pic>
        <p:nvPicPr>
          <p:cNvPr id="14" name="Picture 13" descr="Text&#10;&#10;Description automatically generated">
            <a:extLst>
              <a:ext uri="{FF2B5EF4-FFF2-40B4-BE49-F238E27FC236}">
                <a16:creationId xmlns:a16="http://schemas.microsoft.com/office/drawing/2014/main" id="{620B497E-7B35-4535-A94E-200FDC665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061" y="2333368"/>
            <a:ext cx="1194028" cy="388059"/>
          </a:xfrm>
          <a:prstGeom prst="rect">
            <a:avLst/>
          </a:prstGeom>
        </p:spPr>
      </p:pic>
      <p:pic>
        <p:nvPicPr>
          <p:cNvPr id="16" name="Picture 15" descr="Icon&#10;&#10;Description automatically generated">
            <a:extLst>
              <a:ext uri="{FF2B5EF4-FFF2-40B4-BE49-F238E27FC236}">
                <a16:creationId xmlns:a16="http://schemas.microsoft.com/office/drawing/2014/main" id="{C1EDF977-13F2-4CAD-AB00-054FD6C9A7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4217" y="2245071"/>
            <a:ext cx="1283511" cy="583997"/>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B0AC54B4-148D-496A-ABB4-DDDCEB0CA0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0670" y="2390352"/>
            <a:ext cx="1335382" cy="233692"/>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A9D5B94B-39CD-470C-8D9F-464CD9E438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3107" y="2211696"/>
            <a:ext cx="1213984" cy="631271"/>
          </a:xfrm>
          <a:prstGeom prst="rect">
            <a:avLst/>
          </a:prstGeom>
        </p:spPr>
      </p:pic>
      <p:pic>
        <p:nvPicPr>
          <p:cNvPr id="22" name="Picture 21" descr="Logo&#10;&#10;Description automatically generated">
            <a:extLst>
              <a:ext uri="{FF2B5EF4-FFF2-40B4-BE49-F238E27FC236}">
                <a16:creationId xmlns:a16="http://schemas.microsoft.com/office/drawing/2014/main" id="{82F0439A-BB37-4E7E-AED7-5EED8AD64E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6848" y="2264457"/>
            <a:ext cx="1335382" cy="500768"/>
          </a:xfrm>
          <a:prstGeom prst="rect">
            <a:avLst/>
          </a:prstGeom>
        </p:spPr>
      </p:pic>
      <p:pic>
        <p:nvPicPr>
          <p:cNvPr id="24" name="Picture 23" descr="Logo&#10;&#10;Description automatically generated">
            <a:extLst>
              <a:ext uri="{FF2B5EF4-FFF2-40B4-BE49-F238E27FC236}">
                <a16:creationId xmlns:a16="http://schemas.microsoft.com/office/drawing/2014/main" id="{F80B2776-BEE3-4D56-B632-6FFD9B04CA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3512" y="3472011"/>
            <a:ext cx="1187924" cy="662268"/>
          </a:xfrm>
          <a:prstGeom prst="rect">
            <a:avLst/>
          </a:prstGeom>
        </p:spPr>
      </p:pic>
      <p:pic>
        <p:nvPicPr>
          <p:cNvPr id="26" name="Picture 25" descr="A picture containing text, sign, dark&#10;&#10;Description automatically generated">
            <a:extLst>
              <a:ext uri="{FF2B5EF4-FFF2-40B4-BE49-F238E27FC236}">
                <a16:creationId xmlns:a16="http://schemas.microsoft.com/office/drawing/2014/main" id="{6ABE532F-6472-4E13-BA79-E9D5214818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0083" y="3507880"/>
            <a:ext cx="1213984" cy="558433"/>
          </a:xfrm>
          <a:prstGeom prst="rect">
            <a:avLst/>
          </a:prstGeom>
        </p:spPr>
      </p:pic>
      <p:pic>
        <p:nvPicPr>
          <p:cNvPr id="28" name="Picture 27" descr="A picture containing text, furniture&#10;&#10;Description automatically generated">
            <a:extLst>
              <a:ext uri="{FF2B5EF4-FFF2-40B4-BE49-F238E27FC236}">
                <a16:creationId xmlns:a16="http://schemas.microsoft.com/office/drawing/2014/main" id="{0C08C620-46C8-4B19-9126-6AD8E7E694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8281" y="4914831"/>
            <a:ext cx="1335382" cy="216999"/>
          </a:xfrm>
          <a:prstGeom prst="rect">
            <a:avLst/>
          </a:prstGeom>
        </p:spPr>
      </p:pic>
      <p:pic>
        <p:nvPicPr>
          <p:cNvPr id="30" name="Picture 29" descr="Text&#10;&#10;Description automatically generated">
            <a:extLst>
              <a:ext uri="{FF2B5EF4-FFF2-40B4-BE49-F238E27FC236}">
                <a16:creationId xmlns:a16="http://schemas.microsoft.com/office/drawing/2014/main" id="{44B19392-4D8E-4EA9-80D6-8EB5B3F4B8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66606" y="3624136"/>
            <a:ext cx="1283511" cy="282373"/>
          </a:xfrm>
          <a:prstGeom prst="rect">
            <a:avLst/>
          </a:prstGeom>
        </p:spPr>
      </p:pic>
      <p:pic>
        <p:nvPicPr>
          <p:cNvPr id="32" name="Picture 31" descr="Logo&#10;&#10;Description automatically generated">
            <a:extLst>
              <a:ext uri="{FF2B5EF4-FFF2-40B4-BE49-F238E27FC236}">
                <a16:creationId xmlns:a16="http://schemas.microsoft.com/office/drawing/2014/main" id="{EBE0375E-5463-4F99-8C28-E23F1418E8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83107" y="4752069"/>
            <a:ext cx="1213984" cy="479523"/>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309D3635-E310-4947-8D70-99DDB9C8F7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28200" y="3599577"/>
            <a:ext cx="1292678" cy="378108"/>
          </a:xfrm>
          <a:prstGeom prst="rect">
            <a:avLst/>
          </a:prstGeom>
        </p:spPr>
      </p:pic>
      <p:pic>
        <p:nvPicPr>
          <p:cNvPr id="36" name="Picture 35" descr="A picture containing text, sign, clipart&#10;&#10;Description automatically generated">
            <a:extLst>
              <a:ext uri="{FF2B5EF4-FFF2-40B4-BE49-F238E27FC236}">
                <a16:creationId xmlns:a16="http://schemas.microsoft.com/office/drawing/2014/main" id="{4CAF48D4-955A-4EBB-BBA9-7835BFDFD6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19176" y="4821780"/>
            <a:ext cx="1296596" cy="369530"/>
          </a:xfrm>
          <a:prstGeom prst="rect">
            <a:avLst/>
          </a:prstGeom>
        </p:spPr>
      </p:pic>
      <p:pic>
        <p:nvPicPr>
          <p:cNvPr id="38" name="Picture 37" descr="Graphical user interface&#10;&#10;Description automatically generated">
            <a:extLst>
              <a:ext uri="{FF2B5EF4-FFF2-40B4-BE49-F238E27FC236}">
                <a16:creationId xmlns:a16="http://schemas.microsoft.com/office/drawing/2014/main" id="{B24826B9-2A83-4FBD-BAD8-10A8A0E022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21418" y="4859331"/>
            <a:ext cx="1191315" cy="288522"/>
          </a:xfrm>
          <a:prstGeom prst="rect">
            <a:avLst/>
          </a:prstGeom>
        </p:spPr>
      </p:pic>
      <p:pic>
        <p:nvPicPr>
          <p:cNvPr id="40" name="Picture 39" descr="Yellow text on a black background&#10;&#10;Description automatically generated with medium confidence">
            <a:extLst>
              <a:ext uri="{FF2B5EF4-FFF2-40B4-BE49-F238E27FC236}">
                <a16:creationId xmlns:a16="http://schemas.microsoft.com/office/drawing/2014/main" id="{5CDB8601-B9B1-4D43-9012-8CC09AE254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49078" y="5877131"/>
            <a:ext cx="1153788" cy="507667"/>
          </a:xfrm>
          <a:prstGeom prst="rect">
            <a:avLst/>
          </a:prstGeom>
        </p:spPr>
      </p:pic>
      <p:pic>
        <p:nvPicPr>
          <p:cNvPr id="42" name="Picture 41" descr="Application, icon&#10;&#10;Description automatically generated">
            <a:extLst>
              <a:ext uri="{FF2B5EF4-FFF2-40B4-BE49-F238E27FC236}">
                <a16:creationId xmlns:a16="http://schemas.microsoft.com/office/drawing/2014/main" id="{EB5AC4C7-A59B-4ED2-B64B-41E8ED26A8C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3778" y="4619923"/>
            <a:ext cx="1269167" cy="758327"/>
          </a:xfrm>
          <a:prstGeom prst="rect">
            <a:avLst/>
          </a:prstGeom>
        </p:spPr>
      </p:pic>
      <p:pic>
        <p:nvPicPr>
          <p:cNvPr id="44" name="Picture 43" descr="A picture containing text, clipart&#10;&#10;Description automatically generated">
            <a:extLst>
              <a:ext uri="{FF2B5EF4-FFF2-40B4-BE49-F238E27FC236}">
                <a16:creationId xmlns:a16="http://schemas.microsoft.com/office/drawing/2014/main" id="{2BB6444A-C21E-473A-BCD6-923B49ACB3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9620" y="3522394"/>
            <a:ext cx="1360959" cy="428702"/>
          </a:xfrm>
          <a:prstGeom prst="rect">
            <a:avLst/>
          </a:prstGeom>
        </p:spPr>
      </p:pic>
      <p:pic>
        <p:nvPicPr>
          <p:cNvPr id="46" name="Picture 45" descr="Logo&#10;&#10;Description automatically generated">
            <a:extLst>
              <a:ext uri="{FF2B5EF4-FFF2-40B4-BE49-F238E27FC236}">
                <a16:creationId xmlns:a16="http://schemas.microsoft.com/office/drawing/2014/main" id="{2C679317-C1A1-40C0-8D69-EC4594BD364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40079" y="4911083"/>
            <a:ext cx="1468920" cy="190959"/>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2671E27A-5DDC-4293-95D6-6EDF01FECDF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29578" y="6013247"/>
            <a:ext cx="1296596" cy="249595"/>
          </a:xfrm>
          <a:prstGeom prst="rect">
            <a:avLst/>
          </a:prstGeom>
        </p:spPr>
      </p:pic>
      <p:pic>
        <p:nvPicPr>
          <p:cNvPr id="52" name="Picture 51" descr="A picture containing shape&#10;&#10;Description automatically generated">
            <a:extLst>
              <a:ext uri="{FF2B5EF4-FFF2-40B4-BE49-F238E27FC236}">
                <a16:creationId xmlns:a16="http://schemas.microsoft.com/office/drawing/2014/main" id="{5AC5E343-FBCE-45F5-9ECF-95A1FCFE578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01007" y="6023775"/>
            <a:ext cx="1214709" cy="255089"/>
          </a:xfrm>
          <a:prstGeom prst="rect">
            <a:avLst/>
          </a:prstGeom>
        </p:spPr>
      </p:pic>
      <p:pic>
        <p:nvPicPr>
          <p:cNvPr id="54" name="Picture 53" descr="Text&#10;&#10;Description automatically generated">
            <a:extLst>
              <a:ext uri="{FF2B5EF4-FFF2-40B4-BE49-F238E27FC236}">
                <a16:creationId xmlns:a16="http://schemas.microsoft.com/office/drawing/2014/main" id="{E3B892EE-E4D6-4B91-8F59-D09E3FF0200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71482" y="5972563"/>
            <a:ext cx="1237235" cy="330961"/>
          </a:xfrm>
          <a:prstGeom prst="rect">
            <a:avLst/>
          </a:prstGeom>
        </p:spPr>
      </p:pic>
      <p:pic>
        <p:nvPicPr>
          <p:cNvPr id="56" name="Picture 55">
            <a:extLst>
              <a:ext uri="{FF2B5EF4-FFF2-40B4-BE49-F238E27FC236}">
                <a16:creationId xmlns:a16="http://schemas.microsoft.com/office/drawing/2014/main" id="{4DC94306-9829-4182-A73C-418246FE17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82615" y="6063901"/>
            <a:ext cx="1468920" cy="161582"/>
          </a:xfrm>
          <a:prstGeom prst="rect">
            <a:avLst/>
          </a:prstGeom>
        </p:spPr>
      </p:pic>
      <p:pic>
        <p:nvPicPr>
          <p:cNvPr id="58" name="Picture 57" descr="A screenshot of a video game&#10;&#10;Description automatically generated with medium confidence">
            <a:extLst>
              <a:ext uri="{FF2B5EF4-FFF2-40B4-BE49-F238E27FC236}">
                <a16:creationId xmlns:a16="http://schemas.microsoft.com/office/drawing/2014/main" id="{687D6774-179C-4ABC-BDF4-E3D96A8D1D8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06848" y="5928226"/>
            <a:ext cx="1335383" cy="333846"/>
          </a:xfrm>
          <a:prstGeom prst="rect">
            <a:avLst/>
          </a:prstGeom>
        </p:spPr>
      </p:pic>
      <p:sp>
        <p:nvSpPr>
          <p:cNvPr id="29" name="TextBox 28">
            <a:extLst>
              <a:ext uri="{FF2B5EF4-FFF2-40B4-BE49-F238E27FC236}">
                <a16:creationId xmlns:a16="http://schemas.microsoft.com/office/drawing/2014/main" id="{4061F783-5399-45E6-A3F4-ADAE92B40827}"/>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Our Projects</a:t>
            </a:r>
            <a:endParaRPr lang="en-AU" sz="1100">
              <a:solidFill>
                <a:schemeClr val="tx2"/>
              </a:solidFill>
              <a:latin typeface="Montserrat" panose="02000505000000020004" pitchFamily="2" charset="0"/>
            </a:endParaRPr>
          </a:p>
        </p:txBody>
      </p:sp>
    </p:spTree>
    <p:extLst>
      <p:ext uri="{BB962C8B-B14F-4D97-AF65-F5344CB8AC3E}">
        <p14:creationId xmlns:p14="http://schemas.microsoft.com/office/powerpoint/2010/main" val="3853203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B59DD-807F-4F3F-9C25-BBE5F28EFA77}"/>
              </a:ext>
            </a:extLst>
          </p:cNvPr>
          <p:cNvPicPr>
            <a:picLocks noChangeAspect="1"/>
          </p:cNvPicPr>
          <p:nvPr/>
        </p:nvPicPr>
        <p:blipFill>
          <a:blip r:embed="rId3">
            <a:extLst>
              <a:ext uri="{28A0092B-C50C-407E-A947-70E740481C1C}">
                <a14:useLocalDpi xmlns:a14="http://schemas.microsoft.com/office/drawing/2010/main" val="0"/>
              </a:ext>
            </a:extLst>
          </a:blip>
          <a:srcRect t="7847" b="7847"/>
          <a:stretch/>
        </p:blipFill>
        <p:spPr>
          <a:xfrm>
            <a:off x="0" y="0"/>
            <a:ext cx="13439775" cy="7559675"/>
          </a:xfrm>
          <a:prstGeom prst="rect">
            <a:avLst/>
          </a:prstGeom>
        </p:spPr>
      </p:pic>
      <p:pic>
        <p:nvPicPr>
          <p:cNvPr id="7" name="Picture 6" descr="Background pattern&#10;&#10;Description automatically generated with medium confidence">
            <a:extLst>
              <a:ext uri="{FF2B5EF4-FFF2-40B4-BE49-F238E27FC236}">
                <a16:creationId xmlns:a16="http://schemas.microsoft.com/office/drawing/2014/main" id="{BAE02A49-A16C-4868-95C9-8A082638C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142" y="0"/>
            <a:ext cx="5420789" cy="7559675"/>
          </a:xfrm>
          <a:prstGeom prst="rect">
            <a:avLst/>
          </a:prstGeom>
        </p:spPr>
      </p:pic>
      <p:pic>
        <p:nvPicPr>
          <p:cNvPr id="10" name="Picture 9">
            <a:hlinkClick r:id="rId5"/>
            <a:extLst>
              <a:ext uri="{FF2B5EF4-FFF2-40B4-BE49-F238E27FC236}">
                <a16:creationId xmlns:a16="http://schemas.microsoft.com/office/drawing/2014/main" id="{7BAE1E63-932A-4B0C-80A2-6C5E34C895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12991" y="534033"/>
            <a:ext cx="1613556" cy="2150978"/>
          </a:xfrm>
          <a:prstGeom prst="rect">
            <a:avLst/>
          </a:prstGeom>
        </p:spPr>
      </p:pic>
      <p:sp>
        <p:nvSpPr>
          <p:cNvPr id="11" name="TextBox 10">
            <a:extLst>
              <a:ext uri="{FF2B5EF4-FFF2-40B4-BE49-F238E27FC236}">
                <a16:creationId xmlns:a16="http://schemas.microsoft.com/office/drawing/2014/main" id="{C0B20373-EB8C-45CC-A7F0-AEDC43B5606A}"/>
              </a:ext>
            </a:extLst>
          </p:cNvPr>
          <p:cNvSpPr txBox="1"/>
          <p:nvPr/>
        </p:nvSpPr>
        <p:spPr>
          <a:xfrm>
            <a:off x="11267284" y="6859135"/>
            <a:ext cx="1683657" cy="215444"/>
          </a:xfrm>
          <a:prstGeom prst="rect">
            <a:avLst/>
          </a:prstGeom>
          <a:noFill/>
        </p:spPr>
        <p:txBody>
          <a:bodyPr wrap="square">
            <a:spAutoFit/>
          </a:bodyPr>
          <a:lstStyle/>
          <a:p>
            <a:pPr marR="0" algn="r" rtl="0"/>
            <a:r>
              <a:rPr lang="en-US" sz="1200" b="0" i="0" u="none" strike="noStrike" baseline="30000">
                <a:solidFill>
                  <a:schemeClr val="bg1"/>
                </a:solidFill>
                <a:latin typeface="Montserrat Light" panose="00000400000000000000" pitchFamily="2" charset="0"/>
              </a:rPr>
              <a:t>Image: Frasers Property</a:t>
            </a:r>
          </a:p>
        </p:txBody>
      </p:sp>
      <p:sp>
        <p:nvSpPr>
          <p:cNvPr id="14" name="TextBox 13">
            <a:extLst>
              <a:ext uri="{FF2B5EF4-FFF2-40B4-BE49-F238E27FC236}">
                <a16:creationId xmlns:a16="http://schemas.microsoft.com/office/drawing/2014/main" id="{D41C9EDC-7103-4575-A509-D379E14A8199}"/>
              </a:ext>
            </a:extLst>
          </p:cNvPr>
          <p:cNvSpPr txBox="1"/>
          <p:nvPr/>
        </p:nvSpPr>
        <p:spPr>
          <a:xfrm>
            <a:off x="2009503" y="6002880"/>
            <a:ext cx="4598126" cy="1140249"/>
          </a:xfrm>
          <a:prstGeom prst="rect">
            <a:avLst/>
          </a:prstGeom>
          <a:noFill/>
        </p:spPr>
        <p:txBody>
          <a:bodyPr wrap="square" rtlCol="0">
            <a:spAutoFit/>
          </a:bodyPr>
          <a:lstStyle/>
          <a:p>
            <a:pPr marR="0" algn="l" rtl="0">
              <a:lnSpc>
                <a:spcPts val="2100"/>
              </a:lnSpc>
            </a:pPr>
            <a:r>
              <a:rPr lang="en-US" sz="1800" b="0" i="0" u="none" strike="noStrike" spc="50" baseline="30000">
                <a:solidFill>
                  <a:schemeClr val="bg1"/>
                </a:solidFill>
                <a:latin typeface="Montserrat" panose="02000505000000020004" pitchFamily="2" charset="0"/>
              </a:rPr>
              <a:t>13/13 Lagoon Street, </a:t>
            </a:r>
            <a:r>
              <a:rPr lang="en-US" sz="1800" b="0" i="0" u="none" strike="noStrike" spc="50" baseline="30000" err="1">
                <a:solidFill>
                  <a:schemeClr val="bg1"/>
                </a:solidFill>
                <a:latin typeface="Montserrat" panose="02000505000000020004" pitchFamily="2" charset="0"/>
              </a:rPr>
              <a:t>Narrabeen</a:t>
            </a:r>
            <a:r>
              <a:rPr lang="en-US" sz="1800" b="0" i="0" u="none" strike="noStrike" spc="50" baseline="30000">
                <a:solidFill>
                  <a:schemeClr val="bg1"/>
                </a:solidFill>
                <a:latin typeface="Montserrat" panose="02000505000000020004" pitchFamily="2" charset="0"/>
              </a:rPr>
              <a:t> NSW (Sydney)</a:t>
            </a:r>
            <a:br>
              <a:rPr lang="en-US" sz="1800" b="0" i="0" u="none" strike="noStrike" spc="50" baseline="30000">
                <a:solidFill>
                  <a:schemeClr val="bg1"/>
                </a:solidFill>
                <a:latin typeface="Montserrat" panose="02000505000000020004" pitchFamily="2" charset="0"/>
              </a:rPr>
            </a:br>
            <a:r>
              <a:rPr lang="en-US" sz="1800" b="0" i="0" u="none" strike="noStrike" spc="50" baseline="30000">
                <a:solidFill>
                  <a:schemeClr val="bg1"/>
                </a:solidFill>
                <a:latin typeface="Montserrat" panose="02000505000000020004" pitchFamily="2" charset="0"/>
              </a:rPr>
              <a:t>02 9970 6181</a:t>
            </a:r>
            <a:br>
              <a:rPr lang="en-US" sz="1800" b="0" i="0" u="none" strike="noStrike" spc="50" baseline="30000">
                <a:solidFill>
                  <a:schemeClr val="bg1"/>
                </a:solidFill>
                <a:latin typeface="Montserrat" panose="02000505000000020004" pitchFamily="2" charset="0"/>
              </a:rPr>
            </a:br>
            <a:r>
              <a:rPr lang="en-US" sz="1800" b="0" i="0" u="none" strike="noStrike" spc="50" baseline="30000">
                <a:solidFill>
                  <a:schemeClr val="bg1"/>
                </a:solidFill>
                <a:latin typeface="Montserrat" panose="02000505000000020004" pitchFamily="2" charset="0"/>
              </a:rPr>
              <a:t>admin@efficientliving.com.au</a:t>
            </a:r>
            <a:br>
              <a:rPr lang="en-US" sz="1800" b="0" i="0" u="none" strike="noStrike" spc="50" baseline="30000">
                <a:solidFill>
                  <a:schemeClr val="bg1"/>
                </a:solidFill>
                <a:latin typeface="Montserrat" panose="02000505000000020004" pitchFamily="2" charset="0"/>
              </a:rPr>
            </a:br>
            <a:r>
              <a:rPr lang="en-US" sz="1800" b="0" i="0" u="none" strike="noStrike" spc="50" baseline="30000">
                <a:solidFill>
                  <a:schemeClr val="bg1"/>
                </a:solidFill>
                <a:latin typeface="Montserrat" panose="02000505000000020004" pitchFamily="2" charset="0"/>
              </a:rPr>
              <a:t>efficientliving.com.au</a:t>
            </a:r>
          </a:p>
        </p:txBody>
      </p:sp>
      <p:pic>
        <p:nvPicPr>
          <p:cNvPr id="15" name="Picture 14" descr="Icon&#10;&#10;Description automatically generated">
            <a:extLst>
              <a:ext uri="{FF2B5EF4-FFF2-40B4-BE49-F238E27FC236}">
                <a16:creationId xmlns:a16="http://schemas.microsoft.com/office/drawing/2014/main" id="{383D03A3-CC6B-4678-BA5F-C547EB122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1771" y="6000464"/>
            <a:ext cx="219032" cy="219032"/>
          </a:xfrm>
          <a:prstGeom prst="rect">
            <a:avLst/>
          </a:prstGeom>
        </p:spPr>
      </p:pic>
      <p:pic>
        <p:nvPicPr>
          <p:cNvPr id="16" name="Picture 15" descr="Icon&#10;&#10;Description automatically generated">
            <a:extLst>
              <a:ext uri="{FF2B5EF4-FFF2-40B4-BE49-F238E27FC236}">
                <a16:creationId xmlns:a16="http://schemas.microsoft.com/office/drawing/2014/main" id="{B1F41026-5808-4F64-BD14-AC8E83CA3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5442" y="6267163"/>
            <a:ext cx="219032" cy="219032"/>
          </a:xfrm>
          <a:prstGeom prst="rect">
            <a:avLst/>
          </a:prstGeom>
        </p:spPr>
      </p:pic>
      <p:pic>
        <p:nvPicPr>
          <p:cNvPr id="17" name="Picture 16" descr="Icon&#10;&#10;Description automatically generated">
            <a:extLst>
              <a:ext uri="{FF2B5EF4-FFF2-40B4-BE49-F238E27FC236}">
                <a16:creationId xmlns:a16="http://schemas.microsoft.com/office/drawing/2014/main" id="{4090C0BC-6A42-48D2-B772-F6A849BA10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0885" y="6528425"/>
            <a:ext cx="219032" cy="219032"/>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5EF11C5C-9280-4304-80D3-929FE6998C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5442" y="6811449"/>
            <a:ext cx="219032" cy="219032"/>
          </a:xfrm>
          <a:prstGeom prst="rect">
            <a:avLst/>
          </a:prstGeom>
        </p:spPr>
      </p:pic>
      <p:sp>
        <p:nvSpPr>
          <p:cNvPr id="19" name="TextBox 18">
            <a:extLst>
              <a:ext uri="{FF2B5EF4-FFF2-40B4-BE49-F238E27FC236}">
                <a16:creationId xmlns:a16="http://schemas.microsoft.com/office/drawing/2014/main" id="{9A3ACBAB-97FA-4583-902F-D3827B7D3496}"/>
              </a:ext>
            </a:extLst>
          </p:cNvPr>
          <p:cNvSpPr txBox="1"/>
          <p:nvPr/>
        </p:nvSpPr>
        <p:spPr>
          <a:xfrm>
            <a:off x="1690000" y="5001545"/>
            <a:ext cx="4921191" cy="854336"/>
          </a:xfrm>
          <a:prstGeom prst="rect">
            <a:avLst/>
          </a:prstGeom>
          <a:noFill/>
        </p:spPr>
        <p:txBody>
          <a:bodyPr wrap="square" rtlCol="0">
            <a:spAutoFit/>
          </a:bodyPr>
          <a:lstStyle/>
          <a:p>
            <a:pPr>
              <a:lnSpc>
                <a:spcPts val="7000"/>
              </a:lnSpc>
            </a:pPr>
            <a:r>
              <a:rPr lang="en-AU" sz="2800" spc="-50">
                <a:solidFill>
                  <a:schemeClr val="bg1"/>
                </a:solidFill>
                <a:latin typeface="+mj-lt"/>
                <a:ea typeface="Times New Roman" panose="02020603050405020304" pitchFamily="18" charset="0"/>
              </a:rPr>
              <a:t>Contact Us</a:t>
            </a:r>
          </a:p>
        </p:txBody>
      </p:sp>
      <p:sp>
        <p:nvSpPr>
          <p:cNvPr id="21" name="Rectangle 20">
            <a:hlinkClick r:id="rId5"/>
            <a:extLst>
              <a:ext uri="{FF2B5EF4-FFF2-40B4-BE49-F238E27FC236}">
                <a16:creationId xmlns:a16="http://schemas.microsoft.com/office/drawing/2014/main" id="{33D5A73C-B193-4F12-992E-4D8F88634607}"/>
              </a:ext>
            </a:extLst>
          </p:cNvPr>
          <p:cNvSpPr/>
          <p:nvPr/>
        </p:nvSpPr>
        <p:spPr>
          <a:xfrm>
            <a:off x="1755442" y="6811450"/>
            <a:ext cx="4852187" cy="26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hlinkClick r:id="rId11"/>
            <a:extLst>
              <a:ext uri="{FF2B5EF4-FFF2-40B4-BE49-F238E27FC236}">
                <a16:creationId xmlns:a16="http://schemas.microsoft.com/office/drawing/2014/main" id="{7FF280A6-6FF6-45CB-8B02-58AE9103CA41}"/>
              </a:ext>
            </a:extLst>
          </p:cNvPr>
          <p:cNvSpPr/>
          <p:nvPr/>
        </p:nvSpPr>
        <p:spPr>
          <a:xfrm>
            <a:off x="1753529" y="6522480"/>
            <a:ext cx="4852187" cy="26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39850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0C0F3-B2ED-4065-9B29-31D24BAC8996}"/>
              </a:ext>
            </a:extLst>
          </p:cNvPr>
          <p:cNvSpPr>
            <a:spLocks noGrp="1"/>
          </p:cNvSpPr>
          <p:nvPr>
            <p:ph type="sldNum" sz="quarter" idx="12"/>
          </p:nvPr>
        </p:nvSpPr>
        <p:spPr/>
        <p:txBody>
          <a:bodyPr/>
          <a:lstStyle/>
          <a:p>
            <a:fld id="{13C81836-A026-4ACF-B939-45299B3C756B}" type="slidenum">
              <a:rPr lang="en-AU" smtClean="0"/>
              <a:pPr/>
              <a:t>3</a:t>
            </a:fld>
            <a:endParaRPr lang="en-AU"/>
          </a:p>
        </p:txBody>
      </p:sp>
      <p:sp>
        <p:nvSpPr>
          <p:cNvPr id="65" name="TextBox 64">
            <a:extLst>
              <a:ext uri="{FF2B5EF4-FFF2-40B4-BE49-F238E27FC236}">
                <a16:creationId xmlns:a16="http://schemas.microsoft.com/office/drawing/2014/main" id="{6EB1BDE8-61E0-4171-9EF4-3AE0DD283BAA}"/>
              </a:ext>
            </a:extLst>
          </p:cNvPr>
          <p:cNvSpPr txBox="1"/>
          <p:nvPr/>
        </p:nvSpPr>
        <p:spPr>
          <a:xfrm>
            <a:off x="7155544" y="1188054"/>
            <a:ext cx="5370285" cy="3746731"/>
          </a:xfrm>
          <a:prstGeom prst="rect">
            <a:avLst/>
          </a:prstGeom>
          <a:noFill/>
        </p:spPr>
        <p:txBody>
          <a:bodyPr wrap="square">
            <a:spAutoFit/>
          </a:bodyPr>
          <a:lstStyle/>
          <a:p>
            <a:pPr marR="0" algn="l" rtl="0">
              <a:spcAft>
                <a:spcPts val="1500"/>
              </a:spcAft>
            </a:pPr>
            <a:r>
              <a:rPr lang="en-US" sz="2000" b="1" spc="580" baseline="30000">
                <a:solidFill>
                  <a:srgbClr val="A3DE4D"/>
                </a:solidFill>
                <a:latin typeface="Montserrat SemiBold" panose="00000700000000000000" pitchFamily="2" charset="0"/>
              </a:rPr>
              <a:t>PARTNERS FROM CONCEPT TO DELIVERY</a:t>
            </a:r>
            <a:endParaRPr lang="en-US" sz="2000" b="1" i="0" u="none" strike="noStrike" spc="580" baseline="30000">
              <a:solidFill>
                <a:srgbClr val="A3DE4D"/>
              </a:solidFill>
              <a:latin typeface="Montserrat SemiBold" panose="00000700000000000000" pitchFamily="2" charset="0"/>
            </a:endParaRPr>
          </a:p>
          <a:p>
            <a:pPr marR="0" algn="l" rtl="0">
              <a:lnSpc>
                <a:spcPts val="2000"/>
              </a:lnSpc>
              <a:spcAft>
                <a:spcPts val="800"/>
              </a:spcAft>
            </a:pPr>
            <a:r>
              <a:rPr lang="en-US" baseline="30000">
                <a:solidFill>
                  <a:srgbClr val="333333"/>
                </a:solidFill>
                <a:latin typeface="Montserrat Light" panose="00000400000000000000" pitchFamily="2" charset="0"/>
              </a:rPr>
              <a:t>Founded in 2000, Efficient Living is an Australian-owned sustainable building consultancy offering the design and construction industry a full suite of environmentally sustainable design (ESD) services.</a:t>
            </a:r>
          </a:p>
          <a:p>
            <a:pPr>
              <a:lnSpc>
                <a:spcPts val="2000"/>
              </a:lnSpc>
              <a:spcAft>
                <a:spcPts val="800"/>
              </a:spcAft>
            </a:pPr>
            <a:r>
              <a:rPr lang="en-US" baseline="30000">
                <a:solidFill>
                  <a:srgbClr val="333333"/>
                </a:solidFill>
                <a:latin typeface="Montserrat Light" panose="00000400000000000000" pitchFamily="2" charset="0"/>
              </a:rPr>
              <a:t>We are a diverse team of architects, engineers, scientists, building designers and sustainability experts, and we’re exceptional at what we do. Each of us has sustainability at the fore, but we also have an intricate understanding of how construction works and how buildings come together.</a:t>
            </a:r>
          </a:p>
          <a:p>
            <a:pPr>
              <a:lnSpc>
                <a:spcPts val="2000"/>
              </a:lnSpc>
              <a:spcAft>
                <a:spcPts val="800"/>
              </a:spcAft>
            </a:pPr>
            <a:r>
              <a:rPr lang="en-US" baseline="30000">
                <a:solidFill>
                  <a:srgbClr val="333333"/>
                </a:solidFill>
                <a:latin typeface="Montserrat Light" panose="00000400000000000000" pitchFamily="2" charset="0"/>
              </a:rPr>
              <a:t>Our focus is always to help our clients create buildings that perform their best. We pride ourselves on our ability to provide simple buildable solutions that provide tangible benefits to the environment and occupants within a range of budgets and sustainability appetites.</a:t>
            </a:r>
          </a:p>
        </p:txBody>
      </p:sp>
      <p:sp>
        <p:nvSpPr>
          <p:cNvPr id="67" name="TextBox 66">
            <a:extLst>
              <a:ext uri="{FF2B5EF4-FFF2-40B4-BE49-F238E27FC236}">
                <a16:creationId xmlns:a16="http://schemas.microsoft.com/office/drawing/2014/main" id="{10A0E1CE-07C1-45A2-8487-76917B2E0BD7}"/>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Who We Are</a:t>
            </a:r>
            <a:endParaRPr lang="en-AU" sz="1100">
              <a:solidFill>
                <a:schemeClr val="tx2"/>
              </a:solidFill>
              <a:latin typeface="Montserrat" panose="02000505000000020004" pitchFamily="2" charset="0"/>
            </a:endParaRPr>
          </a:p>
        </p:txBody>
      </p:sp>
      <p:sp>
        <p:nvSpPr>
          <p:cNvPr id="11" name="TextBox 10">
            <a:extLst>
              <a:ext uri="{FF2B5EF4-FFF2-40B4-BE49-F238E27FC236}">
                <a16:creationId xmlns:a16="http://schemas.microsoft.com/office/drawing/2014/main" id="{EE26A9B0-70DC-4E35-AB56-92C8DFED2B40}"/>
              </a:ext>
            </a:extLst>
          </p:cNvPr>
          <p:cNvSpPr txBox="1"/>
          <p:nvPr/>
        </p:nvSpPr>
        <p:spPr>
          <a:xfrm>
            <a:off x="7038976" y="5467867"/>
            <a:ext cx="1045482" cy="1041311"/>
          </a:xfrm>
          <a:prstGeom prst="rect">
            <a:avLst/>
          </a:prstGeom>
          <a:noFill/>
        </p:spPr>
        <p:txBody>
          <a:bodyPr wrap="square">
            <a:spAutoFit/>
          </a:bodyPr>
          <a:lstStyle/>
          <a:p>
            <a:pPr algn="ctr">
              <a:spcAft>
                <a:spcPts val="2800"/>
              </a:spcAft>
            </a:pPr>
            <a:r>
              <a:rPr lang="en-US" sz="2800" baseline="30000">
                <a:solidFill>
                  <a:schemeClr val="accent1"/>
                </a:solidFill>
                <a:latin typeface="Montserrat SemiBold" panose="00000700000000000000" pitchFamily="2" charset="0"/>
              </a:rPr>
              <a:t>1523</a:t>
            </a:r>
          </a:p>
          <a:p>
            <a:pPr algn="ctr"/>
            <a:r>
              <a:rPr lang="en-US" baseline="30000">
                <a:solidFill>
                  <a:srgbClr val="333333"/>
                </a:solidFill>
                <a:latin typeface="+mj-lt"/>
              </a:rPr>
              <a:t>Clients</a:t>
            </a:r>
            <a:endParaRPr lang="en-AU">
              <a:solidFill>
                <a:srgbClr val="333333"/>
              </a:solidFill>
              <a:latin typeface="+mj-lt"/>
            </a:endParaRPr>
          </a:p>
        </p:txBody>
      </p:sp>
      <p:sp>
        <p:nvSpPr>
          <p:cNvPr id="12" name="TextBox 11">
            <a:extLst>
              <a:ext uri="{FF2B5EF4-FFF2-40B4-BE49-F238E27FC236}">
                <a16:creationId xmlns:a16="http://schemas.microsoft.com/office/drawing/2014/main" id="{FB4A5806-FCA6-473E-A3AE-D87A06641C71}"/>
              </a:ext>
            </a:extLst>
          </p:cNvPr>
          <p:cNvSpPr txBox="1"/>
          <p:nvPr/>
        </p:nvSpPr>
        <p:spPr>
          <a:xfrm>
            <a:off x="8504919" y="5467867"/>
            <a:ext cx="1045482" cy="1041311"/>
          </a:xfrm>
          <a:prstGeom prst="rect">
            <a:avLst/>
          </a:prstGeom>
          <a:noFill/>
        </p:spPr>
        <p:txBody>
          <a:bodyPr wrap="square">
            <a:spAutoFit/>
          </a:bodyPr>
          <a:lstStyle/>
          <a:p>
            <a:pPr algn="ctr">
              <a:spcAft>
                <a:spcPts val="2800"/>
              </a:spcAft>
            </a:pPr>
            <a:r>
              <a:rPr lang="en-US" sz="2800" baseline="30000">
                <a:solidFill>
                  <a:schemeClr val="accent1"/>
                </a:solidFill>
                <a:latin typeface="Montserrat SemiBold" panose="00000700000000000000" pitchFamily="2" charset="0"/>
              </a:rPr>
              <a:t>9,078</a:t>
            </a:r>
          </a:p>
          <a:p>
            <a:pPr algn="ctr"/>
            <a:r>
              <a:rPr lang="en-US" baseline="30000">
                <a:solidFill>
                  <a:srgbClr val="333333"/>
                </a:solidFill>
                <a:latin typeface="+mj-lt"/>
              </a:rPr>
              <a:t>Projects</a:t>
            </a:r>
            <a:endParaRPr lang="en-AU">
              <a:solidFill>
                <a:srgbClr val="333333"/>
              </a:solidFill>
              <a:latin typeface="+mj-lt"/>
            </a:endParaRPr>
          </a:p>
        </p:txBody>
      </p:sp>
      <p:sp>
        <p:nvSpPr>
          <p:cNvPr id="13" name="TextBox 12">
            <a:extLst>
              <a:ext uri="{FF2B5EF4-FFF2-40B4-BE49-F238E27FC236}">
                <a16:creationId xmlns:a16="http://schemas.microsoft.com/office/drawing/2014/main" id="{884773BA-4985-4676-984C-BF4E4596A3E4}"/>
              </a:ext>
            </a:extLst>
          </p:cNvPr>
          <p:cNvSpPr txBox="1"/>
          <p:nvPr/>
        </p:nvSpPr>
        <p:spPr>
          <a:xfrm>
            <a:off x="10020981" y="5467867"/>
            <a:ext cx="1045482" cy="1041311"/>
          </a:xfrm>
          <a:prstGeom prst="rect">
            <a:avLst/>
          </a:prstGeom>
          <a:noFill/>
        </p:spPr>
        <p:txBody>
          <a:bodyPr wrap="square">
            <a:spAutoFit/>
          </a:bodyPr>
          <a:lstStyle/>
          <a:p>
            <a:pPr algn="ctr">
              <a:spcAft>
                <a:spcPts val="2800"/>
              </a:spcAft>
            </a:pPr>
            <a:r>
              <a:rPr lang="en-US" sz="2800" baseline="30000">
                <a:solidFill>
                  <a:schemeClr val="accent1"/>
                </a:solidFill>
                <a:latin typeface="Montserrat SemiBold" panose="00000700000000000000" pitchFamily="2" charset="0"/>
              </a:rPr>
              <a:t>26,279</a:t>
            </a:r>
          </a:p>
          <a:p>
            <a:pPr algn="ctr"/>
            <a:r>
              <a:rPr lang="en-US" baseline="30000">
                <a:solidFill>
                  <a:srgbClr val="333333"/>
                </a:solidFill>
                <a:latin typeface="+mj-lt"/>
              </a:rPr>
              <a:t>Dwellings</a:t>
            </a:r>
            <a:endParaRPr lang="en-AU">
              <a:solidFill>
                <a:srgbClr val="333333"/>
              </a:solidFill>
              <a:latin typeface="+mj-lt"/>
            </a:endParaRPr>
          </a:p>
        </p:txBody>
      </p:sp>
      <p:sp>
        <p:nvSpPr>
          <p:cNvPr id="14" name="TextBox 13">
            <a:extLst>
              <a:ext uri="{FF2B5EF4-FFF2-40B4-BE49-F238E27FC236}">
                <a16:creationId xmlns:a16="http://schemas.microsoft.com/office/drawing/2014/main" id="{44ADC04F-0A4F-419D-A36E-D62B71840BE0}"/>
              </a:ext>
            </a:extLst>
          </p:cNvPr>
          <p:cNvSpPr txBox="1"/>
          <p:nvPr/>
        </p:nvSpPr>
        <p:spPr>
          <a:xfrm>
            <a:off x="11480347" y="5467867"/>
            <a:ext cx="1045482" cy="1041311"/>
          </a:xfrm>
          <a:prstGeom prst="rect">
            <a:avLst/>
          </a:prstGeom>
          <a:noFill/>
        </p:spPr>
        <p:txBody>
          <a:bodyPr wrap="square">
            <a:spAutoFit/>
          </a:bodyPr>
          <a:lstStyle/>
          <a:p>
            <a:pPr algn="ctr">
              <a:spcAft>
                <a:spcPts val="2800"/>
              </a:spcAft>
            </a:pPr>
            <a:r>
              <a:rPr lang="en-US" sz="2800" baseline="30000">
                <a:solidFill>
                  <a:schemeClr val="accent1"/>
                </a:solidFill>
                <a:latin typeface="Montserrat SemiBold" panose="00000700000000000000" pitchFamily="2" charset="0"/>
              </a:rPr>
              <a:t>23</a:t>
            </a:r>
          </a:p>
          <a:p>
            <a:pPr algn="ctr"/>
            <a:r>
              <a:rPr lang="en-US" baseline="30000">
                <a:solidFill>
                  <a:srgbClr val="333333"/>
                </a:solidFill>
                <a:latin typeface="+mj-lt"/>
              </a:rPr>
              <a:t>Years</a:t>
            </a:r>
            <a:endParaRPr lang="en-AU">
              <a:solidFill>
                <a:srgbClr val="333333"/>
              </a:solidFill>
              <a:latin typeface="+mj-lt"/>
            </a:endParaRPr>
          </a:p>
        </p:txBody>
      </p:sp>
      <p:cxnSp>
        <p:nvCxnSpPr>
          <p:cNvPr id="8" name="Straight Connector 7">
            <a:extLst>
              <a:ext uri="{FF2B5EF4-FFF2-40B4-BE49-F238E27FC236}">
                <a16:creationId xmlns:a16="http://schemas.microsoft.com/office/drawing/2014/main" id="{BE2596B2-53AC-4AD7-8782-7B968B17E516}"/>
              </a:ext>
            </a:extLst>
          </p:cNvPr>
          <p:cNvCxnSpPr>
            <a:cxnSpLocks/>
          </p:cNvCxnSpPr>
          <p:nvPr/>
        </p:nvCxnSpPr>
        <p:spPr>
          <a:xfrm>
            <a:off x="7394802" y="5892801"/>
            <a:ext cx="29028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15FF84-24CB-4420-AA98-0FAFB23B5D38}"/>
              </a:ext>
            </a:extLst>
          </p:cNvPr>
          <p:cNvCxnSpPr>
            <a:cxnSpLocks/>
          </p:cNvCxnSpPr>
          <p:nvPr/>
        </p:nvCxnSpPr>
        <p:spPr>
          <a:xfrm>
            <a:off x="8882517" y="5892801"/>
            <a:ext cx="29028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7A897C-615A-4EBD-9FC3-8ACAA76A7C62}"/>
              </a:ext>
            </a:extLst>
          </p:cNvPr>
          <p:cNvCxnSpPr>
            <a:cxnSpLocks/>
          </p:cNvCxnSpPr>
          <p:nvPr/>
        </p:nvCxnSpPr>
        <p:spPr>
          <a:xfrm>
            <a:off x="10405836" y="5892801"/>
            <a:ext cx="29028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00B445-4F13-4F63-B707-E055A7BB5B47}"/>
              </a:ext>
            </a:extLst>
          </p:cNvPr>
          <p:cNvCxnSpPr>
            <a:cxnSpLocks/>
          </p:cNvCxnSpPr>
          <p:nvPr/>
        </p:nvCxnSpPr>
        <p:spPr>
          <a:xfrm>
            <a:off x="11879037" y="5892801"/>
            <a:ext cx="29028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C422CE-6961-4719-A137-6AEEB91F9A7C}"/>
              </a:ext>
            </a:extLst>
          </p:cNvPr>
          <p:cNvSpPr txBox="1"/>
          <p:nvPr/>
        </p:nvSpPr>
        <p:spPr>
          <a:xfrm>
            <a:off x="2061709" y="1632582"/>
            <a:ext cx="4506687" cy="4294509"/>
          </a:xfrm>
          <a:prstGeom prst="rect">
            <a:avLst/>
          </a:prstGeom>
          <a:noFill/>
        </p:spPr>
        <p:txBody>
          <a:bodyPr wrap="square" rtlCol="0">
            <a:spAutoFit/>
          </a:bodyPr>
          <a:lstStyle/>
          <a:p>
            <a:pPr>
              <a:lnSpc>
                <a:spcPts val="3300"/>
              </a:lnSpc>
            </a:pPr>
            <a:r>
              <a:rPr lang="en-US" sz="2400" spc="70">
                <a:solidFill>
                  <a:schemeClr val="tx2"/>
                </a:solidFill>
                <a:latin typeface="+mj-lt"/>
              </a:rPr>
              <a:t>We work with our clients to create a built environment for the future, where practical design and efficient systems enhance occupants’ wellbeing, increase community resilience and reduce environmental impacts.</a:t>
            </a:r>
            <a:endParaRPr lang="en-AU" sz="2400" spc="70">
              <a:solidFill>
                <a:schemeClr val="tx2"/>
              </a:solidFill>
              <a:latin typeface="+mj-lt"/>
            </a:endParaRPr>
          </a:p>
        </p:txBody>
      </p:sp>
    </p:spTree>
    <p:extLst>
      <p:ext uri="{BB962C8B-B14F-4D97-AF65-F5344CB8AC3E}">
        <p14:creationId xmlns:p14="http://schemas.microsoft.com/office/powerpoint/2010/main" val="3717436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653CE5-4D12-4895-8257-3F10D2690D2F}"/>
              </a:ext>
            </a:extLst>
          </p:cNvPr>
          <p:cNvPicPr>
            <a:picLocks noChangeAspect="1"/>
          </p:cNvPicPr>
          <p:nvPr/>
        </p:nvPicPr>
        <p:blipFill rotWithShape="1">
          <a:blip r:embed="rId2">
            <a:extLst>
              <a:ext uri="{28A0092B-C50C-407E-A947-70E740481C1C}">
                <a14:useLocalDpi xmlns:a14="http://schemas.microsoft.com/office/drawing/2010/main" val="0"/>
              </a:ext>
            </a:extLst>
          </a:blip>
          <a:srcRect t="5794" r="2872" b="2921"/>
          <a:stretch/>
        </p:blipFill>
        <p:spPr>
          <a:xfrm>
            <a:off x="580572" y="566057"/>
            <a:ext cx="12271828" cy="6408056"/>
          </a:xfrm>
          <a:prstGeom prst="rect">
            <a:avLst/>
          </a:prstGeom>
        </p:spPr>
      </p:pic>
      <p:sp>
        <p:nvSpPr>
          <p:cNvPr id="6" name="Rectangle 5">
            <a:extLst>
              <a:ext uri="{FF2B5EF4-FFF2-40B4-BE49-F238E27FC236}">
                <a16:creationId xmlns:a16="http://schemas.microsoft.com/office/drawing/2014/main" id="{4C011094-6FFC-43B2-953A-DA3B7B975DD8}"/>
              </a:ext>
            </a:extLst>
          </p:cNvPr>
          <p:cNvSpPr/>
          <p:nvPr/>
        </p:nvSpPr>
        <p:spPr>
          <a:xfrm>
            <a:off x="948562" y="-80714"/>
            <a:ext cx="12271828" cy="6388551"/>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4" name="TextBox 3">
            <a:extLst>
              <a:ext uri="{FF2B5EF4-FFF2-40B4-BE49-F238E27FC236}">
                <a16:creationId xmlns:a16="http://schemas.microsoft.com/office/drawing/2014/main" id="{288DF8DF-137A-4C1B-AAB8-88AA3D141643}"/>
              </a:ext>
            </a:extLst>
          </p:cNvPr>
          <p:cNvSpPr txBox="1"/>
          <p:nvPr/>
        </p:nvSpPr>
        <p:spPr>
          <a:xfrm>
            <a:off x="3274897" y="4771262"/>
            <a:ext cx="8991600" cy="1777410"/>
          </a:xfrm>
          <a:prstGeom prst="rect">
            <a:avLst/>
          </a:prstGeom>
          <a:noFill/>
        </p:spPr>
        <p:txBody>
          <a:bodyPr wrap="square" rtlCol="0">
            <a:spAutoFit/>
          </a:bodyPr>
          <a:lstStyle/>
          <a:p>
            <a:pPr algn="r">
              <a:lnSpc>
                <a:spcPts val="3200"/>
              </a:lnSpc>
              <a:spcAft>
                <a:spcPts val="1800"/>
              </a:spcAft>
            </a:pPr>
            <a:r>
              <a:rPr lang="en-US" sz="2400" spc="70">
                <a:solidFill>
                  <a:schemeClr val="bg1"/>
                </a:solidFill>
                <a:latin typeface="+mj-lt"/>
              </a:rPr>
              <a:t>“Our built environment is the world’s largest contributor to greenhouse gases, it </a:t>
            </a:r>
            <a:r>
              <a:rPr lang="en-US" sz="2400" spc="70">
                <a:solidFill>
                  <a:schemeClr val="bg1"/>
                </a:solidFill>
                <a:effectLst>
                  <a:outerShdw blurRad="50800" dir="5400000" algn="ctr" rotWithShape="0">
                    <a:srgbClr val="000000">
                      <a:alpha val="43137"/>
                    </a:srgbClr>
                  </a:outerShdw>
                </a:effectLst>
                <a:latin typeface="+mj-lt"/>
              </a:rPr>
              <a:t>consumes</a:t>
            </a:r>
            <a:r>
              <a:rPr lang="en-US" sz="2400" spc="70">
                <a:solidFill>
                  <a:schemeClr val="bg1"/>
                </a:solidFill>
                <a:latin typeface="+mj-lt"/>
              </a:rPr>
              <a:t> about a third of our water and generates 40% of our waste.”</a:t>
            </a:r>
          </a:p>
          <a:p>
            <a:pPr marR="0" algn="r" rtl="0"/>
            <a:r>
              <a:rPr lang="en-US" sz="1800" b="0" i="0" u="none" strike="noStrike" baseline="30000">
                <a:solidFill>
                  <a:schemeClr val="bg1"/>
                </a:solidFill>
                <a:latin typeface="Montserrat Light" panose="00000400000000000000" pitchFamily="2" charset="0"/>
              </a:rPr>
              <a:t>— Green Building Council of Australia</a:t>
            </a:r>
          </a:p>
        </p:txBody>
      </p:sp>
    </p:spTree>
    <p:extLst>
      <p:ext uri="{BB962C8B-B14F-4D97-AF65-F5344CB8AC3E}">
        <p14:creationId xmlns:p14="http://schemas.microsoft.com/office/powerpoint/2010/main" val="66792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ouse with a pool&#10;&#10;Description automatically generated with low confidence">
            <a:extLst>
              <a:ext uri="{FF2B5EF4-FFF2-40B4-BE49-F238E27FC236}">
                <a16:creationId xmlns:a16="http://schemas.microsoft.com/office/drawing/2014/main" id="{1F108DC4-570D-49FF-B3BC-E1B6A4FA1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3439775" cy="7559874"/>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1F8C9516-1CC1-405E-841E-A3891E6D2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439775" cy="7558362"/>
          </a:xfrm>
          <a:prstGeom prst="rect">
            <a:avLst/>
          </a:prstGeom>
        </p:spPr>
      </p:pic>
      <p:pic>
        <p:nvPicPr>
          <p:cNvPr id="10" name="Picture 9" descr="A picture containing ax, accessory&#10;&#10;Description automatically generated">
            <a:extLst>
              <a:ext uri="{FF2B5EF4-FFF2-40B4-BE49-F238E27FC236}">
                <a16:creationId xmlns:a16="http://schemas.microsoft.com/office/drawing/2014/main" id="{E26FC30B-7187-4798-B0B8-38D7498E3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860" y="1175658"/>
            <a:ext cx="7145296" cy="9620704"/>
          </a:xfrm>
          <a:prstGeom prst="rect">
            <a:avLst/>
          </a:prstGeom>
        </p:spPr>
      </p:pic>
      <p:sp>
        <p:nvSpPr>
          <p:cNvPr id="8" name="TextBox 7">
            <a:extLst>
              <a:ext uri="{FF2B5EF4-FFF2-40B4-BE49-F238E27FC236}">
                <a16:creationId xmlns:a16="http://schemas.microsoft.com/office/drawing/2014/main" id="{56EFFB32-7333-47AA-B4F8-CB0FB829A1E9}"/>
              </a:ext>
            </a:extLst>
          </p:cNvPr>
          <p:cNvSpPr txBox="1"/>
          <p:nvPr/>
        </p:nvSpPr>
        <p:spPr>
          <a:xfrm>
            <a:off x="11267284" y="6859135"/>
            <a:ext cx="1683657" cy="215444"/>
          </a:xfrm>
          <a:prstGeom prst="rect">
            <a:avLst/>
          </a:prstGeom>
          <a:noFill/>
        </p:spPr>
        <p:txBody>
          <a:bodyPr wrap="square">
            <a:spAutoFit/>
          </a:bodyPr>
          <a:lstStyle/>
          <a:p>
            <a:pPr marR="0" algn="r" rtl="0"/>
            <a:r>
              <a:rPr lang="en-US" sz="1200" b="0" i="0" u="none" strike="noStrike" baseline="30000">
                <a:solidFill>
                  <a:schemeClr val="bg1"/>
                </a:solidFill>
                <a:latin typeface="Montserrat Light" panose="00000400000000000000" pitchFamily="2" charset="0"/>
              </a:rPr>
              <a:t>Image: Utz </a:t>
            </a:r>
            <a:r>
              <a:rPr lang="en-US" sz="1200" b="0" i="0" u="none" strike="noStrike" baseline="30000" err="1">
                <a:solidFill>
                  <a:schemeClr val="bg1"/>
                </a:solidFill>
                <a:latin typeface="Montserrat Light" panose="00000400000000000000" pitchFamily="2" charset="0"/>
              </a:rPr>
              <a:t>Sanby</a:t>
            </a:r>
            <a:r>
              <a:rPr lang="en-US" sz="1200" b="0" i="0" u="none" strike="noStrike" baseline="30000">
                <a:solidFill>
                  <a:schemeClr val="bg1"/>
                </a:solidFill>
                <a:latin typeface="Montserrat Light" panose="00000400000000000000" pitchFamily="2" charset="0"/>
              </a:rPr>
              <a:t> Architects</a:t>
            </a:r>
          </a:p>
        </p:txBody>
      </p:sp>
      <p:sp>
        <p:nvSpPr>
          <p:cNvPr id="9" name="TextBox 8">
            <a:extLst>
              <a:ext uri="{FF2B5EF4-FFF2-40B4-BE49-F238E27FC236}">
                <a16:creationId xmlns:a16="http://schemas.microsoft.com/office/drawing/2014/main" id="{FA4840A1-7009-422C-8BEE-EED5F97205C3}"/>
              </a:ext>
            </a:extLst>
          </p:cNvPr>
          <p:cNvSpPr txBox="1"/>
          <p:nvPr/>
        </p:nvSpPr>
        <p:spPr>
          <a:xfrm>
            <a:off x="498706" y="6203724"/>
            <a:ext cx="7809478" cy="990015"/>
          </a:xfrm>
          <a:prstGeom prst="rect">
            <a:avLst/>
          </a:prstGeom>
          <a:noFill/>
        </p:spPr>
        <p:txBody>
          <a:bodyPr wrap="square" rtlCol="0">
            <a:spAutoFit/>
          </a:bodyPr>
          <a:lstStyle/>
          <a:p>
            <a:pPr>
              <a:lnSpc>
                <a:spcPts val="7000"/>
              </a:lnSpc>
            </a:pPr>
            <a:r>
              <a:rPr lang="en-AU" sz="6000" spc="-100">
                <a:solidFill>
                  <a:schemeClr val="bg1"/>
                </a:solidFill>
                <a:latin typeface="+mj-lt"/>
                <a:ea typeface="Times New Roman" panose="02020603050405020304" pitchFamily="18" charset="0"/>
              </a:rPr>
              <a:t>What We Do</a:t>
            </a:r>
          </a:p>
        </p:txBody>
      </p:sp>
      <p:sp>
        <p:nvSpPr>
          <p:cNvPr id="12" name="Slide Number Placeholder 16">
            <a:extLst>
              <a:ext uri="{FF2B5EF4-FFF2-40B4-BE49-F238E27FC236}">
                <a16:creationId xmlns:a16="http://schemas.microsoft.com/office/drawing/2014/main" id="{68B34836-56F5-445C-A3C9-7589628D5448}"/>
              </a:ext>
            </a:extLst>
          </p:cNvPr>
          <p:cNvSpPr>
            <a:spLocks noGrp="1"/>
          </p:cNvSpPr>
          <p:nvPr>
            <p:ph type="sldNum" sz="quarter" idx="12"/>
          </p:nvPr>
        </p:nvSpPr>
        <p:spPr>
          <a:xfrm>
            <a:off x="9905494" y="431727"/>
            <a:ext cx="3023949" cy="402483"/>
          </a:xfrm>
        </p:spPr>
        <p:txBody>
          <a:bodyPr/>
          <a:lstStyle/>
          <a:p>
            <a:fld id="{13C81836-A026-4ACF-B939-45299B3C756B}" type="slidenum">
              <a:rPr lang="en-AU" sz="1000" smtClean="0">
                <a:solidFill>
                  <a:schemeClr val="bg1"/>
                </a:solidFill>
                <a:latin typeface="Montserrat" panose="02000505000000020004" pitchFamily="2" charset="0"/>
              </a:rPr>
              <a:t>5</a:t>
            </a:fld>
            <a:endParaRPr lang="en-AU" sz="1000">
              <a:solidFill>
                <a:schemeClr val="bg1"/>
              </a:solidFill>
              <a:latin typeface="Montserrat" panose="02000505000000020004" pitchFamily="2" charset="0"/>
            </a:endParaRPr>
          </a:p>
        </p:txBody>
      </p:sp>
    </p:spTree>
    <p:extLst>
      <p:ext uri="{BB962C8B-B14F-4D97-AF65-F5344CB8AC3E}">
        <p14:creationId xmlns:p14="http://schemas.microsoft.com/office/powerpoint/2010/main" val="53721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0C0F3-B2ED-4065-9B29-31D24BAC8996}"/>
              </a:ext>
            </a:extLst>
          </p:cNvPr>
          <p:cNvSpPr>
            <a:spLocks noGrp="1"/>
          </p:cNvSpPr>
          <p:nvPr>
            <p:ph type="sldNum" sz="quarter" idx="12"/>
          </p:nvPr>
        </p:nvSpPr>
        <p:spPr/>
        <p:txBody>
          <a:bodyPr/>
          <a:lstStyle/>
          <a:p>
            <a:fld id="{13C81836-A026-4ACF-B939-45299B3C756B}" type="slidenum">
              <a:rPr lang="en-AU" smtClean="0"/>
              <a:pPr/>
              <a:t>6</a:t>
            </a:fld>
            <a:endParaRPr lang="en-AU"/>
          </a:p>
        </p:txBody>
      </p:sp>
      <p:sp>
        <p:nvSpPr>
          <p:cNvPr id="67" name="TextBox 66">
            <a:extLst>
              <a:ext uri="{FF2B5EF4-FFF2-40B4-BE49-F238E27FC236}">
                <a16:creationId xmlns:a16="http://schemas.microsoft.com/office/drawing/2014/main" id="{10A0E1CE-07C1-45A2-8487-76917B2E0BD7}"/>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tx2"/>
                </a:solidFill>
                <a:latin typeface="Montserrat" panose="02000505000000020004" pitchFamily="2" charset="0"/>
              </a:rPr>
              <a:t>What We Do</a:t>
            </a:r>
            <a:endParaRPr lang="en-AU" sz="1100">
              <a:solidFill>
                <a:schemeClr val="tx2"/>
              </a:solidFill>
              <a:latin typeface="Montserrat" panose="02000505000000020004" pitchFamily="2" charset="0"/>
            </a:endParaRPr>
          </a:p>
        </p:txBody>
      </p:sp>
      <p:sp useBgFill="1">
        <p:nvSpPr>
          <p:cNvPr id="14" name="TextBox 13">
            <a:extLst>
              <a:ext uri="{FF2B5EF4-FFF2-40B4-BE49-F238E27FC236}">
                <a16:creationId xmlns:a16="http://schemas.microsoft.com/office/drawing/2014/main" id="{F1E22171-0C35-4E20-80F8-0B7EB5ABEC5E}"/>
              </a:ext>
            </a:extLst>
          </p:cNvPr>
          <p:cNvSpPr txBox="1"/>
          <p:nvPr/>
        </p:nvSpPr>
        <p:spPr>
          <a:xfrm>
            <a:off x="2032000" y="1641375"/>
            <a:ext cx="4506687" cy="4294509"/>
          </a:xfrm>
          <a:prstGeom prst="rect">
            <a:avLst/>
          </a:prstGeom>
        </p:spPr>
        <p:txBody>
          <a:bodyPr wrap="square" rtlCol="0">
            <a:spAutoFit/>
          </a:bodyPr>
          <a:lstStyle/>
          <a:p>
            <a:pPr>
              <a:lnSpc>
                <a:spcPts val="3300"/>
              </a:lnSpc>
            </a:pPr>
            <a:r>
              <a:rPr lang="en-US" sz="2400" spc="70">
                <a:solidFill>
                  <a:schemeClr val="tx2"/>
                </a:solidFill>
                <a:latin typeface="+mj-lt"/>
              </a:rPr>
              <a:t>Embedding sustainability in high-performance buildings is more than just modelling – though we are expert </a:t>
            </a:r>
            <a:r>
              <a:rPr lang="en-US" sz="2400" spc="70" err="1">
                <a:solidFill>
                  <a:schemeClr val="tx2"/>
                </a:solidFill>
                <a:latin typeface="+mj-lt"/>
              </a:rPr>
              <a:t>modellers</a:t>
            </a:r>
            <a:r>
              <a:rPr lang="en-US" sz="2400" spc="70">
                <a:solidFill>
                  <a:schemeClr val="tx2"/>
                </a:solidFill>
                <a:latin typeface="+mj-lt"/>
              </a:rPr>
              <a:t>! It’s about balancing construction practicalities with sustainability impact and financial budget to create lasting benefits.</a:t>
            </a:r>
            <a:endParaRPr lang="en-AU" sz="2400" spc="70">
              <a:solidFill>
                <a:schemeClr val="tx2"/>
              </a:solidFill>
              <a:latin typeface="+mj-lt"/>
            </a:endParaRPr>
          </a:p>
        </p:txBody>
      </p:sp>
      <p:sp>
        <p:nvSpPr>
          <p:cNvPr id="15" name="TextBox 14">
            <a:extLst>
              <a:ext uri="{FF2B5EF4-FFF2-40B4-BE49-F238E27FC236}">
                <a16:creationId xmlns:a16="http://schemas.microsoft.com/office/drawing/2014/main" id="{27FA5A64-7D06-40CC-BF2F-42211D02B6DF}"/>
              </a:ext>
            </a:extLst>
          </p:cNvPr>
          <p:cNvSpPr txBox="1"/>
          <p:nvPr/>
        </p:nvSpPr>
        <p:spPr>
          <a:xfrm>
            <a:off x="7141029" y="1641375"/>
            <a:ext cx="5370285" cy="4618765"/>
          </a:xfrm>
          <a:prstGeom prst="rect">
            <a:avLst/>
          </a:prstGeom>
          <a:noFill/>
        </p:spPr>
        <p:txBody>
          <a:bodyPr wrap="square">
            <a:spAutoFit/>
          </a:bodyPr>
          <a:lstStyle/>
          <a:p>
            <a:pPr marR="0" algn="l" rtl="0">
              <a:spcAft>
                <a:spcPts val="1500"/>
              </a:spcAft>
            </a:pPr>
            <a:r>
              <a:rPr lang="en-US" sz="2000" b="1" spc="580" baseline="30000">
                <a:solidFill>
                  <a:srgbClr val="A3DE4D"/>
                </a:solidFill>
                <a:latin typeface="Montserrat SemiBold" panose="00000700000000000000" pitchFamily="2" charset="0"/>
              </a:rPr>
              <a:t>PARTNERS FROM CONCEPT TO DELIVERY</a:t>
            </a:r>
            <a:endParaRPr lang="en-US" sz="2000" b="1" i="0" u="none" strike="noStrike" spc="580" baseline="30000">
              <a:solidFill>
                <a:srgbClr val="A3DE4D"/>
              </a:solidFill>
              <a:latin typeface="Montserrat SemiBold" panose="00000700000000000000" pitchFamily="2" charset="0"/>
            </a:endParaRPr>
          </a:p>
          <a:p>
            <a:pPr marR="0" algn="l" rtl="0">
              <a:lnSpc>
                <a:spcPts val="2000"/>
              </a:lnSpc>
              <a:spcAft>
                <a:spcPts val="800"/>
              </a:spcAft>
            </a:pPr>
            <a:r>
              <a:rPr lang="en-US" baseline="30000">
                <a:solidFill>
                  <a:srgbClr val="333333"/>
                </a:solidFill>
                <a:latin typeface="Montserrat Light" panose="00000400000000000000" pitchFamily="2" charset="0"/>
              </a:rPr>
              <a:t>We work alongside designers, builders, developers, architects and suppliers to </a:t>
            </a:r>
            <a:r>
              <a:rPr lang="en-US" baseline="30000" err="1">
                <a:solidFill>
                  <a:srgbClr val="333333"/>
                </a:solidFill>
                <a:latin typeface="Montserrat Light" panose="00000400000000000000" pitchFamily="2" charset="0"/>
              </a:rPr>
              <a:t>optimise</a:t>
            </a:r>
            <a:r>
              <a:rPr lang="en-US" baseline="30000">
                <a:solidFill>
                  <a:srgbClr val="333333"/>
                </a:solidFill>
                <a:latin typeface="Montserrat Light" panose="00000400000000000000" pitchFamily="2" charset="0"/>
              </a:rPr>
              <a:t> buildings at all stages of project delivery, whether it be workshopping sustainability into initial concepts and designs, modelling thermal comfort, inspecting buildings on-site or retrospectively remedying ongoing operational issues. </a:t>
            </a:r>
          </a:p>
          <a:p>
            <a:pPr>
              <a:lnSpc>
                <a:spcPts val="2000"/>
              </a:lnSpc>
              <a:spcAft>
                <a:spcPts val="800"/>
              </a:spcAft>
            </a:pPr>
            <a:r>
              <a:rPr lang="en-US" baseline="30000">
                <a:solidFill>
                  <a:srgbClr val="333333"/>
                </a:solidFill>
                <a:latin typeface="Montserrat Light" panose="00000400000000000000" pitchFamily="2" charset="0"/>
              </a:rPr>
              <a:t>Our work spans all types of residential and commercial projects, from single dwellings, project homes, multi-residential apartments and boarding houses to hotels and shopping, childcare and town </a:t>
            </a:r>
            <a:r>
              <a:rPr lang="en-US" baseline="30000" err="1">
                <a:solidFill>
                  <a:srgbClr val="333333"/>
                </a:solidFill>
                <a:latin typeface="Montserrat Light" panose="00000400000000000000" pitchFamily="2" charset="0"/>
              </a:rPr>
              <a:t>centres</a:t>
            </a:r>
            <a:r>
              <a:rPr lang="en-US" baseline="30000">
                <a:solidFill>
                  <a:srgbClr val="333333"/>
                </a:solidFill>
                <a:latin typeface="Montserrat Light" panose="00000400000000000000" pitchFamily="2" charset="0"/>
              </a:rPr>
              <a:t>.</a:t>
            </a:r>
          </a:p>
          <a:p>
            <a:pPr>
              <a:lnSpc>
                <a:spcPts val="2000"/>
              </a:lnSpc>
              <a:spcAft>
                <a:spcPts val="800"/>
              </a:spcAft>
            </a:pPr>
            <a:r>
              <a:rPr lang="en-US" baseline="30000">
                <a:solidFill>
                  <a:srgbClr val="333333"/>
                </a:solidFill>
                <a:latin typeface="Montserrat Light" panose="00000400000000000000" pitchFamily="2" charset="0"/>
              </a:rPr>
              <a:t>We always deliver best-in-market sustainability solutions, whether the goal is to gain simple regulatory compliance, world-leading sustainability certifications and everything in-between.</a:t>
            </a:r>
          </a:p>
          <a:p>
            <a:pPr marR="0" algn="l" rtl="0">
              <a:lnSpc>
                <a:spcPts val="2000"/>
              </a:lnSpc>
              <a:spcAft>
                <a:spcPts val="800"/>
              </a:spcAft>
            </a:pPr>
            <a:r>
              <a:rPr lang="en-US" baseline="30000">
                <a:solidFill>
                  <a:srgbClr val="333333"/>
                </a:solidFill>
                <a:latin typeface="Montserrat Light" panose="00000400000000000000" pitchFamily="2" charset="0"/>
              </a:rPr>
              <a:t>With the National Construction Code increase to 7-star homes in 2022 and net-zero buildings on the horizon, we are increasingly supporting our clients as they navigate the new requirements of construction in a low-carbon world.</a:t>
            </a:r>
          </a:p>
        </p:txBody>
      </p:sp>
    </p:spTree>
    <p:extLst>
      <p:ext uri="{BB962C8B-B14F-4D97-AF65-F5344CB8AC3E}">
        <p14:creationId xmlns:p14="http://schemas.microsoft.com/office/powerpoint/2010/main" val="41283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sky, house&#10;&#10;Description automatically generated">
            <a:extLst>
              <a:ext uri="{FF2B5EF4-FFF2-40B4-BE49-F238E27FC236}">
                <a16:creationId xmlns:a16="http://schemas.microsoft.com/office/drawing/2014/main" id="{ED6AC570-51DB-4220-9865-3BC91C8211D0}"/>
              </a:ext>
            </a:extLst>
          </p:cNvPr>
          <p:cNvPicPr>
            <a:picLocks noChangeAspect="1"/>
          </p:cNvPicPr>
          <p:nvPr/>
        </p:nvPicPr>
        <p:blipFill rotWithShape="1">
          <a:blip r:embed="rId3">
            <a:extLst>
              <a:ext uri="{28A0092B-C50C-407E-A947-70E740481C1C}">
                <a14:useLocalDpi xmlns:a14="http://schemas.microsoft.com/office/drawing/2010/main" val="0"/>
              </a:ext>
            </a:extLst>
          </a:blip>
          <a:srcRect l="118" t="40781" b="12369"/>
          <a:stretch/>
        </p:blipFill>
        <p:spPr>
          <a:xfrm>
            <a:off x="1182914" y="7"/>
            <a:ext cx="12264000" cy="3389085"/>
          </a:xfrm>
          <a:prstGeom prst="rect">
            <a:avLst/>
          </a:prstGeom>
        </p:spPr>
      </p:pic>
      <p:sp>
        <p:nvSpPr>
          <p:cNvPr id="16" name="Rectangle 15">
            <a:extLst>
              <a:ext uri="{FF2B5EF4-FFF2-40B4-BE49-F238E27FC236}">
                <a16:creationId xmlns:a16="http://schemas.microsoft.com/office/drawing/2014/main" id="{0387EAED-CD04-4DC9-9971-4D8EE1FD5505}"/>
              </a:ext>
            </a:extLst>
          </p:cNvPr>
          <p:cNvSpPr/>
          <p:nvPr/>
        </p:nvSpPr>
        <p:spPr>
          <a:xfrm>
            <a:off x="1182914" y="0"/>
            <a:ext cx="12271828" cy="3389092"/>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6" name="TextBox 5">
            <a:extLst>
              <a:ext uri="{FF2B5EF4-FFF2-40B4-BE49-F238E27FC236}">
                <a16:creationId xmlns:a16="http://schemas.microsoft.com/office/drawing/2014/main" id="{C9D3461F-45BF-4C8E-ADE1-66D31D1918AD}"/>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bg1"/>
                </a:solidFill>
                <a:latin typeface="Montserrat" panose="02000505000000020004" pitchFamily="2" charset="0"/>
              </a:rPr>
              <a:t>What We Do</a:t>
            </a:r>
            <a:endParaRPr lang="en-AU" sz="1100">
              <a:solidFill>
                <a:schemeClr val="bg1"/>
              </a:solidFill>
              <a:latin typeface="Montserrat" panose="02000505000000020004" pitchFamily="2" charset="0"/>
            </a:endParaRPr>
          </a:p>
        </p:txBody>
      </p:sp>
      <p:sp>
        <p:nvSpPr>
          <p:cNvPr id="7" name="Slide Number Placeholder 3">
            <a:extLst>
              <a:ext uri="{FF2B5EF4-FFF2-40B4-BE49-F238E27FC236}">
                <a16:creationId xmlns:a16="http://schemas.microsoft.com/office/drawing/2014/main" id="{D84E103C-C476-4982-81B3-33D0A12828B8}"/>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7</a:t>
            </a:fld>
            <a:endParaRPr lang="en-AU"/>
          </a:p>
        </p:txBody>
      </p:sp>
      <p:sp>
        <p:nvSpPr>
          <p:cNvPr id="8" name="TextBox 7">
            <a:extLst>
              <a:ext uri="{FF2B5EF4-FFF2-40B4-BE49-F238E27FC236}">
                <a16:creationId xmlns:a16="http://schemas.microsoft.com/office/drawing/2014/main" id="{984877E7-0E4D-480B-8D0C-2622B6938394}"/>
              </a:ext>
            </a:extLst>
          </p:cNvPr>
          <p:cNvSpPr txBox="1"/>
          <p:nvPr/>
        </p:nvSpPr>
        <p:spPr>
          <a:xfrm>
            <a:off x="1687857" y="589522"/>
            <a:ext cx="1683657" cy="215444"/>
          </a:xfrm>
          <a:prstGeom prst="rect">
            <a:avLst/>
          </a:prstGeom>
          <a:noFill/>
        </p:spPr>
        <p:txBody>
          <a:bodyPr wrap="square">
            <a:spAutoFit/>
          </a:bodyPr>
          <a:lstStyle/>
          <a:p>
            <a:pPr marR="0" rtl="0"/>
            <a:r>
              <a:rPr lang="en-US" sz="1200" b="0" i="0" u="none" strike="noStrike" baseline="30000">
                <a:solidFill>
                  <a:schemeClr val="bg1"/>
                </a:solidFill>
                <a:latin typeface="Montserrat Light" panose="00000400000000000000" pitchFamily="2" charset="0"/>
              </a:rPr>
              <a:t>Image: Frasers Property</a:t>
            </a:r>
          </a:p>
        </p:txBody>
      </p:sp>
      <p:sp>
        <p:nvSpPr>
          <p:cNvPr id="11" name="TextBox 10">
            <a:extLst>
              <a:ext uri="{FF2B5EF4-FFF2-40B4-BE49-F238E27FC236}">
                <a16:creationId xmlns:a16="http://schemas.microsoft.com/office/drawing/2014/main" id="{9C23744D-F861-4A46-B09D-5A52F70E527B}"/>
              </a:ext>
            </a:extLst>
          </p:cNvPr>
          <p:cNvSpPr txBox="1"/>
          <p:nvPr/>
        </p:nvSpPr>
        <p:spPr>
          <a:xfrm>
            <a:off x="1705430" y="2503717"/>
            <a:ext cx="4767943" cy="476156"/>
          </a:xfrm>
          <a:prstGeom prst="rect">
            <a:avLst/>
          </a:prstGeom>
          <a:noFill/>
        </p:spPr>
        <p:txBody>
          <a:bodyPr wrap="square" rtlCol="0">
            <a:spAutoFit/>
          </a:bodyPr>
          <a:lstStyle/>
          <a:p>
            <a:pPr>
              <a:lnSpc>
                <a:spcPts val="3200"/>
              </a:lnSpc>
              <a:spcAft>
                <a:spcPts val="1800"/>
              </a:spcAft>
            </a:pPr>
            <a:r>
              <a:rPr lang="en-US" sz="2400" spc="70">
                <a:solidFill>
                  <a:schemeClr val="bg1"/>
                </a:solidFill>
                <a:latin typeface="+mj-lt"/>
              </a:rPr>
              <a:t>RESIDENTIAL BUILDINGS</a:t>
            </a:r>
          </a:p>
        </p:txBody>
      </p:sp>
      <p:pic>
        <p:nvPicPr>
          <p:cNvPr id="13" name="Picture 12" descr="Background pattern&#10;&#10;Description automatically generated">
            <a:extLst>
              <a:ext uri="{FF2B5EF4-FFF2-40B4-BE49-F238E27FC236}">
                <a16:creationId xmlns:a16="http://schemas.microsoft.com/office/drawing/2014/main" id="{33E2925D-1E88-4A4D-9FE0-3479E88DE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834" y="2381459"/>
            <a:ext cx="3547309" cy="4567389"/>
          </a:xfrm>
          <a:prstGeom prst="rect">
            <a:avLst/>
          </a:prstGeom>
        </p:spPr>
      </p:pic>
      <p:sp>
        <p:nvSpPr>
          <p:cNvPr id="14" name="TextBox 13">
            <a:extLst>
              <a:ext uri="{FF2B5EF4-FFF2-40B4-BE49-F238E27FC236}">
                <a16:creationId xmlns:a16="http://schemas.microsoft.com/office/drawing/2014/main" id="{849A88EF-BDD1-40C6-963B-8347B61F043E}"/>
              </a:ext>
            </a:extLst>
          </p:cNvPr>
          <p:cNvSpPr txBox="1"/>
          <p:nvPr/>
        </p:nvSpPr>
        <p:spPr>
          <a:xfrm>
            <a:off x="1687858" y="3946471"/>
            <a:ext cx="3471972" cy="2733633"/>
          </a:xfrm>
          <a:prstGeom prst="rect">
            <a:avLst/>
          </a:prstGeom>
          <a:noFill/>
        </p:spPr>
        <p:txBody>
          <a:bodyPr wrap="square">
            <a:spAutoFit/>
          </a:bodyPr>
          <a:lstStyle/>
          <a:p>
            <a:pPr marR="0" algn="l" rtl="0">
              <a:lnSpc>
                <a:spcPts val="2000"/>
              </a:lnSpc>
              <a:spcAft>
                <a:spcPts val="800"/>
              </a:spcAft>
            </a:pPr>
            <a:r>
              <a:rPr lang="en-US" baseline="30000">
                <a:solidFill>
                  <a:srgbClr val="333333"/>
                </a:solidFill>
                <a:latin typeface="Montserrat Light" panose="00000400000000000000" pitchFamily="2" charset="0"/>
              </a:rPr>
              <a:t>We help architects and developers create homes that not only look spectacular, but also feel comfortable to live in and perform their best within their local environment.</a:t>
            </a:r>
          </a:p>
          <a:p>
            <a:pPr marR="0" algn="l" rtl="0">
              <a:lnSpc>
                <a:spcPts val="2000"/>
              </a:lnSpc>
              <a:spcAft>
                <a:spcPts val="800"/>
              </a:spcAft>
            </a:pPr>
            <a:r>
              <a:rPr lang="en-US" baseline="30000">
                <a:solidFill>
                  <a:srgbClr val="333333"/>
                </a:solidFill>
                <a:latin typeface="Montserrat Light" panose="00000400000000000000" pitchFamily="2" charset="0"/>
              </a:rPr>
              <a:t>Our highest-volume and fastest-turnaround service is regulatory thermal comfort assessments and modelling for renovations and newbuilds, although we are increasingly partnering with clients to achieve Green Star and NABERS ratings.</a:t>
            </a:r>
          </a:p>
        </p:txBody>
      </p:sp>
      <p:sp>
        <p:nvSpPr>
          <p:cNvPr id="15" name="TextBox 14">
            <a:extLst>
              <a:ext uri="{FF2B5EF4-FFF2-40B4-BE49-F238E27FC236}">
                <a16:creationId xmlns:a16="http://schemas.microsoft.com/office/drawing/2014/main" id="{C76809F5-6741-41F6-9E92-89B9430BE00A}"/>
              </a:ext>
            </a:extLst>
          </p:cNvPr>
          <p:cNvSpPr txBox="1"/>
          <p:nvPr/>
        </p:nvSpPr>
        <p:spPr>
          <a:xfrm>
            <a:off x="5231230" y="3946471"/>
            <a:ext cx="3471972" cy="2733633"/>
          </a:xfrm>
          <a:prstGeom prst="rect">
            <a:avLst/>
          </a:prstGeom>
          <a:noFill/>
        </p:spPr>
        <p:txBody>
          <a:bodyPr wrap="square">
            <a:spAutoFit/>
          </a:bodyPr>
          <a:lstStyle/>
          <a:p>
            <a:pPr marR="0" algn="l" rtl="0">
              <a:lnSpc>
                <a:spcPts val="2000"/>
              </a:lnSpc>
              <a:spcAft>
                <a:spcPts val="800"/>
              </a:spcAft>
            </a:pPr>
            <a:r>
              <a:rPr lang="en-US" baseline="30000">
                <a:solidFill>
                  <a:srgbClr val="333333"/>
                </a:solidFill>
                <a:latin typeface="Montserrat Light" panose="00000400000000000000" pitchFamily="2" charset="0"/>
              </a:rPr>
              <a:t>Traditional building techniques and materials will evolve dramatically over the coming decade as policy guides the transition to net-zero homes. </a:t>
            </a:r>
          </a:p>
          <a:p>
            <a:pPr marR="0" algn="l" rtl="0">
              <a:lnSpc>
                <a:spcPts val="2000"/>
              </a:lnSpc>
              <a:spcAft>
                <a:spcPts val="800"/>
              </a:spcAft>
            </a:pPr>
            <a:r>
              <a:rPr lang="en-US" baseline="30000">
                <a:solidFill>
                  <a:srgbClr val="333333"/>
                </a:solidFill>
                <a:latin typeface="Montserrat Light" panose="00000400000000000000" pitchFamily="2" charset="0"/>
              </a:rPr>
              <a:t>We are currently working to support and prepare residential designers, builders and suppliers to navigate the upcoming National Construction Code (NCC) energy efficiency and thermal comfort increase to 7-star homes. </a:t>
            </a:r>
          </a:p>
        </p:txBody>
      </p:sp>
      <p:sp>
        <p:nvSpPr>
          <p:cNvPr id="18" name="TextBox 17">
            <a:extLst>
              <a:ext uri="{FF2B5EF4-FFF2-40B4-BE49-F238E27FC236}">
                <a16:creationId xmlns:a16="http://schemas.microsoft.com/office/drawing/2014/main" id="{89E1A897-3AB8-4046-A4BB-0120EAF7E7BB}"/>
              </a:ext>
            </a:extLst>
          </p:cNvPr>
          <p:cNvSpPr txBox="1"/>
          <p:nvPr/>
        </p:nvSpPr>
        <p:spPr>
          <a:xfrm>
            <a:off x="9622971" y="2697994"/>
            <a:ext cx="2926275" cy="4041684"/>
          </a:xfrm>
          <a:prstGeom prst="rect">
            <a:avLst/>
          </a:prstGeom>
          <a:noFill/>
        </p:spPr>
        <p:txBody>
          <a:bodyPr wrap="square">
            <a:spAutoFit/>
          </a:bodyPr>
          <a:lstStyle/>
          <a:p>
            <a:pPr marR="0" rtl="0">
              <a:lnSpc>
                <a:spcPts val="2200"/>
              </a:lnSpc>
              <a:spcAft>
                <a:spcPts val="800"/>
              </a:spcAft>
            </a:pPr>
            <a:r>
              <a:rPr lang="en-US" sz="2200" i="0" u="none" strike="noStrike" baseline="30000">
                <a:solidFill>
                  <a:schemeClr val="bg1"/>
                </a:solidFill>
                <a:latin typeface="+mj-lt"/>
              </a:rPr>
              <a:t>OUR SERVICES:</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Environmental and marketing strategy workshops </a:t>
            </a:r>
            <a:r>
              <a:rPr lang="en-US" baseline="30000">
                <a:solidFill>
                  <a:schemeClr val="bg1"/>
                </a:solidFill>
                <a:latin typeface="Montserrat Light" panose="00000400000000000000" pitchFamily="2" charset="0"/>
              </a:rPr>
              <a:t>at master planning stage</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Testing and guidance </a:t>
            </a:r>
            <a:r>
              <a:rPr lang="en-US" baseline="30000">
                <a:solidFill>
                  <a:schemeClr val="bg1"/>
                </a:solidFill>
                <a:latin typeface="Montserrat Light" panose="00000400000000000000" pitchFamily="2" charset="0"/>
              </a:rPr>
              <a:t>at design stage</a:t>
            </a:r>
          </a:p>
          <a:p>
            <a:pPr marL="285750" marR="0" indent="-285750" rtl="0">
              <a:lnSpc>
                <a:spcPts val="2000"/>
              </a:lnSpc>
              <a:buClr>
                <a:schemeClr val="bg2"/>
              </a:buClr>
              <a:buFont typeface="Arial" panose="020B0604020202020204" pitchFamily="34" charset="0"/>
              <a:buChar char="•"/>
            </a:pPr>
            <a:r>
              <a:rPr lang="en-US" b="1" baseline="30000" err="1">
                <a:solidFill>
                  <a:schemeClr val="bg1"/>
                </a:solidFill>
                <a:latin typeface="Montserrat Light" panose="00000400000000000000" pitchFamily="2" charset="0"/>
              </a:rPr>
              <a:t>NatHERS</a:t>
            </a:r>
            <a:r>
              <a:rPr lang="en-US" baseline="30000">
                <a:solidFill>
                  <a:schemeClr val="bg1"/>
                </a:solidFill>
                <a:latin typeface="Montserrat Light" panose="00000400000000000000" pitchFamily="2" charset="0"/>
              </a:rPr>
              <a:t> thermal comfort modelling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BASIX</a:t>
            </a:r>
            <a:r>
              <a:rPr lang="en-US" baseline="30000">
                <a:solidFill>
                  <a:schemeClr val="bg1"/>
                </a:solidFill>
                <a:latin typeface="Montserrat Light" panose="00000400000000000000" pitchFamily="2" charset="0"/>
              </a:rPr>
              <a:t> (NSW) assessments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Green Star </a:t>
            </a:r>
            <a:r>
              <a:rPr lang="en-US" baseline="30000">
                <a:solidFill>
                  <a:schemeClr val="bg1"/>
                </a:solidFill>
                <a:latin typeface="Montserrat Light" panose="00000400000000000000" pitchFamily="2" charset="0"/>
              </a:rPr>
              <a:t>rating certifications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NABERS</a:t>
            </a:r>
            <a:r>
              <a:rPr lang="en-US" baseline="30000">
                <a:solidFill>
                  <a:schemeClr val="bg1"/>
                </a:solidFill>
                <a:latin typeface="Montserrat Light" panose="00000400000000000000" pitchFamily="2" charset="0"/>
              </a:rPr>
              <a:t> ratings and commitment agreements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BESS</a:t>
            </a:r>
            <a:r>
              <a:rPr lang="en-US" baseline="30000">
                <a:solidFill>
                  <a:schemeClr val="bg1"/>
                </a:solidFill>
                <a:latin typeface="Montserrat Light" panose="00000400000000000000" pitchFamily="2" charset="0"/>
              </a:rPr>
              <a:t> (Vic.)</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Onsite inspections </a:t>
            </a:r>
            <a:r>
              <a:rPr lang="en-US" baseline="30000">
                <a:solidFill>
                  <a:schemeClr val="bg1"/>
                </a:solidFill>
                <a:latin typeface="Montserrat Light" panose="00000400000000000000" pitchFamily="2" charset="0"/>
              </a:rPr>
              <a:t>and </a:t>
            </a:r>
            <a:r>
              <a:rPr lang="en-US" b="1" baseline="30000">
                <a:solidFill>
                  <a:schemeClr val="bg1"/>
                </a:solidFill>
                <a:latin typeface="Montserrat Light" panose="00000400000000000000" pitchFamily="2" charset="0"/>
              </a:rPr>
              <a:t>builders’ compliance support</a:t>
            </a:r>
          </a:p>
        </p:txBody>
      </p:sp>
    </p:spTree>
    <p:extLst>
      <p:ext uri="{BB962C8B-B14F-4D97-AF65-F5344CB8AC3E}">
        <p14:creationId xmlns:p14="http://schemas.microsoft.com/office/powerpoint/2010/main" val="376485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AC570-51DB-4220-9865-3BC91C8211D0}"/>
              </a:ext>
            </a:extLst>
          </p:cNvPr>
          <p:cNvPicPr>
            <a:picLocks noChangeAspect="1"/>
          </p:cNvPicPr>
          <p:nvPr/>
        </p:nvPicPr>
        <p:blipFill>
          <a:blip r:embed="rId3">
            <a:extLst>
              <a:ext uri="{28A0092B-C50C-407E-A947-70E740481C1C}">
                <a14:useLocalDpi xmlns:a14="http://schemas.microsoft.com/office/drawing/2010/main" val="0"/>
              </a:ext>
            </a:extLst>
          </a:blip>
          <a:srcRect t="25435" b="25435"/>
          <a:stretch/>
        </p:blipFill>
        <p:spPr>
          <a:xfrm>
            <a:off x="1190171" y="7"/>
            <a:ext cx="12256743" cy="3389085"/>
          </a:xfrm>
          <a:prstGeom prst="rect">
            <a:avLst/>
          </a:prstGeom>
        </p:spPr>
      </p:pic>
      <p:sp>
        <p:nvSpPr>
          <p:cNvPr id="5" name="Rectangle 4">
            <a:extLst>
              <a:ext uri="{FF2B5EF4-FFF2-40B4-BE49-F238E27FC236}">
                <a16:creationId xmlns:a16="http://schemas.microsoft.com/office/drawing/2014/main" id="{B3B26E0C-40F5-4284-8243-0B9346D303C7}"/>
              </a:ext>
            </a:extLst>
          </p:cNvPr>
          <p:cNvSpPr/>
          <p:nvPr/>
        </p:nvSpPr>
        <p:spPr>
          <a:xfrm>
            <a:off x="1167947" y="0"/>
            <a:ext cx="12271828" cy="3389092"/>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6" name="TextBox 5">
            <a:extLst>
              <a:ext uri="{FF2B5EF4-FFF2-40B4-BE49-F238E27FC236}">
                <a16:creationId xmlns:a16="http://schemas.microsoft.com/office/drawing/2014/main" id="{C9D3461F-45BF-4C8E-ADE1-66D31D1918AD}"/>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bg1"/>
                </a:solidFill>
                <a:latin typeface="Montserrat" panose="02000505000000020004" pitchFamily="2" charset="0"/>
              </a:rPr>
              <a:t>What We Do</a:t>
            </a:r>
            <a:endParaRPr lang="en-AU" sz="1100">
              <a:solidFill>
                <a:schemeClr val="bg1"/>
              </a:solidFill>
              <a:latin typeface="Montserrat" panose="02000505000000020004" pitchFamily="2" charset="0"/>
            </a:endParaRPr>
          </a:p>
        </p:txBody>
      </p:sp>
      <p:sp>
        <p:nvSpPr>
          <p:cNvPr id="7" name="Slide Number Placeholder 3">
            <a:extLst>
              <a:ext uri="{FF2B5EF4-FFF2-40B4-BE49-F238E27FC236}">
                <a16:creationId xmlns:a16="http://schemas.microsoft.com/office/drawing/2014/main" id="{D84E103C-C476-4982-81B3-33D0A12828B8}"/>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8</a:t>
            </a:fld>
            <a:endParaRPr lang="en-AU"/>
          </a:p>
        </p:txBody>
      </p:sp>
      <p:sp>
        <p:nvSpPr>
          <p:cNvPr id="13" name="TextBox 12">
            <a:extLst>
              <a:ext uri="{FF2B5EF4-FFF2-40B4-BE49-F238E27FC236}">
                <a16:creationId xmlns:a16="http://schemas.microsoft.com/office/drawing/2014/main" id="{8E21F6D3-43BB-4D26-BE7C-21C7D3285DA0}"/>
              </a:ext>
            </a:extLst>
          </p:cNvPr>
          <p:cNvSpPr txBox="1"/>
          <p:nvPr/>
        </p:nvSpPr>
        <p:spPr>
          <a:xfrm>
            <a:off x="1687857" y="589522"/>
            <a:ext cx="1683657" cy="215444"/>
          </a:xfrm>
          <a:prstGeom prst="rect">
            <a:avLst/>
          </a:prstGeom>
          <a:noFill/>
        </p:spPr>
        <p:txBody>
          <a:bodyPr wrap="square">
            <a:spAutoFit/>
          </a:bodyPr>
          <a:lstStyle/>
          <a:p>
            <a:pPr marR="0" rtl="0"/>
            <a:r>
              <a:rPr lang="en-US" sz="1200" b="0" i="0" u="none" strike="noStrike" baseline="30000">
                <a:solidFill>
                  <a:schemeClr val="bg1"/>
                </a:solidFill>
                <a:latin typeface="Montserrat Light" panose="00000400000000000000" pitchFamily="2" charset="0"/>
              </a:rPr>
              <a:t>Image: Aqualand Projects</a:t>
            </a:r>
          </a:p>
        </p:txBody>
      </p:sp>
      <p:sp>
        <p:nvSpPr>
          <p:cNvPr id="14" name="TextBox 13">
            <a:extLst>
              <a:ext uri="{FF2B5EF4-FFF2-40B4-BE49-F238E27FC236}">
                <a16:creationId xmlns:a16="http://schemas.microsoft.com/office/drawing/2014/main" id="{9BDBA786-E444-4191-BEED-6DED2760C702}"/>
              </a:ext>
            </a:extLst>
          </p:cNvPr>
          <p:cNvSpPr txBox="1"/>
          <p:nvPr/>
        </p:nvSpPr>
        <p:spPr>
          <a:xfrm>
            <a:off x="1705430" y="2503717"/>
            <a:ext cx="4767943" cy="476156"/>
          </a:xfrm>
          <a:prstGeom prst="rect">
            <a:avLst/>
          </a:prstGeom>
          <a:noFill/>
        </p:spPr>
        <p:txBody>
          <a:bodyPr wrap="square" rtlCol="0">
            <a:spAutoFit/>
          </a:bodyPr>
          <a:lstStyle/>
          <a:p>
            <a:pPr>
              <a:lnSpc>
                <a:spcPts val="3200"/>
              </a:lnSpc>
              <a:spcAft>
                <a:spcPts val="1800"/>
              </a:spcAft>
            </a:pPr>
            <a:r>
              <a:rPr lang="en-US" sz="2400" spc="70">
                <a:solidFill>
                  <a:schemeClr val="bg1"/>
                </a:solidFill>
                <a:latin typeface="+mj-lt"/>
              </a:rPr>
              <a:t>COMMERCIAL BUILDINGS</a:t>
            </a:r>
          </a:p>
        </p:txBody>
      </p:sp>
      <p:pic>
        <p:nvPicPr>
          <p:cNvPr id="15" name="Picture 14">
            <a:extLst>
              <a:ext uri="{FF2B5EF4-FFF2-40B4-BE49-F238E27FC236}">
                <a16:creationId xmlns:a16="http://schemas.microsoft.com/office/drawing/2014/main" id="{E9D64AC3-563E-41EB-BB2A-BBFCFD763E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97834" y="2256971"/>
            <a:ext cx="3547309" cy="4705642"/>
          </a:xfrm>
          <a:prstGeom prst="rect">
            <a:avLst/>
          </a:prstGeom>
        </p:spPr>
      </p:pic>
      <p:sp>
        <p:nvSpPr>
          <p:cNvPr id="16" name="TextBox 15">
            <a:extLst>
              <a:ext uri="{FF2B5EF4-FFF2-40B4-BE49-F238E27FC236}">
                <a16:creationId xmlns:a16="http://schemas.microsoft.com/office/drawing/2014/main" id="{2F858FF4-5A71-4A35-A0D9-956DD81E652A}"/>
              </a:ext>
            </a:extLst>
          </p:cNvPr>
          <p:cNvSpPr txBox="1"/>
          <p:nvPr/>
        </p:nvSpPr>
        <p:spPr>
          <a:xfrm>
            <a:off x="1687858" y="3946471"/>
            <a:ext cx="3471972" cy="2733633"/>
          </a:xfrm>
          <a:prstGeom prst="rect">
            <a:avLst/>
          </a:prstGeom>
          <a:noFill/>
        </p:spPr>
        <p:txBody>
          <a:bodyPr wrap="square">
            <a:spAutoFit/>
          </a:bodyPr>
          <a:lstStyle/>
          <a:p>
            <a:pPr marR="0" algn="l" rtl="0">
              <a:lnSpc>
                <a:spcPts val="2000"/>
              </a:lnSpc>
              <a:spcAft>
                <a:spcPts val="800"/>
              </a:spcAft>
            </a:pPr>
            <a:r>
              <a:rPr lang="en-US" baseline="30000">
                <a:solidFill>
                  <a:srgbClr val="242424"/>
                </a:solidFill>
                <a:effectLst/>
                <a:latin typeface="Montserrat Light" panose="00000400000000000000" pitchFamily="2" charset="0"/>
              </a:rPr>
              <a:t>Sustainability-rated commercial spaces are highly sought after and it’s easy to understand why: they are cheaper to operate and incorporate wellbeing spaces that increase the productivity, comfort and health of the occupants, compared to traditional buildings.</a:t>
            </a:r>
          </a:p>
          <a:p>
            <a:pPr marR="0" algn="l" rtl="0">
              <a:lnSpc>
                <a:spcPts val="2000"/>
              </a:lnSpc>
              <a:spcAft>
                <a:spcPts val="800"/>
              </a:spcAft>
            </a:pPr>
            <a:r>
              <a:rPr lang="en-US" baseline="30000">
                <a:solidFill>
                  <a:srgbClr val="242424"/>
                </a:solidFill>
                <a:effectLst/>
                <a:latin typeface="Montserrat Light" panose="00000400000000000000" pitchFamily="2" charset="0"/>
              </a:rPr>
              <a:t>What’s more, the buildings we consult on are designed to withstand climate change, ensuring their </a:t>
            </a:r>
            <a:r>
              <a:rPr lang="en-US" baseline="30000">
                <a:solidFill>
                  <a:srgbClr val="242424"/>
                </a:solidFill>
                <a:latin typeface="Montserrat Light" panose="00000400000000000000" pitchFamily="2" charset="0"/>
              </a:rPr>
              <a:t>value as a long-term asset</a:t>
            </a:r>
            <a:r>
              <a:rPr lang="en-US" baseline="30000">
                <a:solidFill>
                  <a:srgbClr val="242424"/>
                </a:solidFill>
                <a:effectLst/>
                <a:latin typeface="Montserrat Light" panose="00000400000000000000" pitchFamily="2" charset="0"/>
              </a:rPr>
              <a:t>.</a:t>
            </a:r>
          </a:p>
        </p:txBody>
      </p:sp>
      <p:sp>
        <p:nvSpPr>
          <p:cNvPr id="17" name="TextBox 16">
            <a:extLst>
              <a:ext uri="{FF2B5EF4-FFF2-40B4-BE49-F238E27FC236}">
                <a16:creationId xmlns:a16="http://schemas.microsoft.com/office/drawing/2014/main" id="{369F2D9A-56C7-4E9A-BA3F-BC4F6A3846D1}"/>
              </a:ext>
            </a:extLst>
          </p:cNvPr>
          <p:cNvSpPr txBox="1"/>
          <p:nvPr/>
        </p:nvSpPr>
        <p:spPr>
          <a:xfrm>
            <a:off x="5231230" y="3946471"/>
            <a:ext cx="3471972" cy="3092706"/>
          </a:xfrm>
          <a:prstGeom prst="rect">
            <a:avLst/>
          </a:prstGeom>
          <a:noFill/>
        </p:spPr>
        <p:txBody>
          <a:bodyPr wrap="square">
            <a:spAutoFit/>
          </a:bodyPr>
          <a:lstStyle/>
          <a:p>
            <a:pPr>
              <a:lnSpc>
                <a:spcPts val="2000"/>
              </a:lnSpc>
              <a:spcAft>
                <a:spcPts val="800"/>
              </a:spcAft>
            </a:pPr>
            <a:r>
              <a:rPr lang="en-US" baseline="30000">
                <a:solidFill>
                  <a:srgbClr val="333333"/>
                </a:solidFill>
                <a:latin typeface="Montserrat Light" panose="00000400000000000000" pitchFamily="2" charset="0"/>
              </a:rPr>
              <a:t>Our accredited consultants can deliver Section J impact, compliance and alternative solution reports for regulatory compliance, or sustainability excellency in rating systems such as Green Star, NABERS, LEED and WELL.</a:t>
            </a:r>
          </a:p>
          <a:p>
            <a:pPr>
              <a:lnSpc>
                <a:spcPts val="2000"/>
              </a:lnSpc>
              <a:spcAft>
                <a:spcPts val="800"/>
              </a:spcAft>
            </a:pPr>
            <a:r>
              <a:rPr lang="en-US" baseline="30000">
                <a:solidFill>
                  <a:srgbClr val="333333"/>
                </a:solidFill>
                <a:latin typeface="Montserrat Light" panose="00000400000000000000" pitchFamily="2" charset="0"/>
              </a:rPr>
              <a:t>We offer ESD strategy workshops for concept and design stage, as well as on-site inspection and compliance support to ensure the design is built to specifications.</a:t>
            </a:r>
          </a:p>
          <a:p>
            <a:pPr marR="0" algn="l" rtl="0">
              <a:lnSpc>
                <a:spcPts val="2000"/>
              </a:lnSpc>
              <a:spcAft>
                <a:spcPts val="800"/>
              </a:spcAft>
            </a:pPr>
            <a:endParaRPr lang="en-US" baseline="30000">
              <a:solidFill>
                <a:srgbClr val="333333"/>
              </a:solidFill>
              <a:latin typeface="Montserrat Light" panose="00000400000000000000" pitchFamily="2" charset="0"/>
            </a:endParaRPr>
          </a:p>
        </p:txBody>
      </p:sp>
      <p:sp>
        <p:nvSpPr>
          <p:cNvPr id="18" name="TextBox 17">
            <a:extLst>
              <a:ext uri="{FF2B5EF4-FFF2-40B4-BE49-F238E27FC236}">
                <a16:creationId xmlns:a16="http://schemas.microsoft.com/office/drawing/2014/main" id="{54E78B03-D7AA-4E1B-84DF-C770EDBC2347}"/>
              </a:ext>
            </a:extLst>
          </p:cNvPr>
          <p:cNvSpPr txBox="1"/>
          <p:nvPr/>
        </p:nvSpPr>
        <p:spPr>
          <a:xfrm>
            <a:off x="9622971" y="2636604"/>
            <a:ext cx="2926275" cy="4041684"/>
          </a:xfrm>
          <a:prstGeom prst="rect">
            <a:avLst/>
          </a:prstGeom>
          <a:noFill/>
        </p:spPr>
        <p:txBody>
          <a:bodyPr wrap="square">
            <a:spAutoFit/>
          </a:bodyPr>
          <a:lstStyle/>
          <a:p>
            <a:pPr marR="0" rtl="0">
              <a:lnSpc>
                <a:spcPts val="2200"/>
              </a:lnSpc>
              <a:spcAft>
                <a:spcPts val="800"/>
              </a:spcAft>
            </a:pPr>
            <a:r>
              <a:rPr lang="en-US" sz="2200" i="0" u="none" strike="noStrike" baseline="30000">
                <a:solidFill>
                  <a:schemeClr val="bg1"/>
                </a:solidFill>
                <a:latin typeface="+mj-lt"/>
              </a:rPr>
              <a:t>OUR SERVICES:</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NCC Section J – DTS</a:t>
            </a:r>
            <a:br>
              <a:rPr lang="en-US" b="1" baseline="30000">
                <a:solidFill>
                  <a:schemeClr val="bg1"/>
                </a:solidFill>
                <a:latin typeface="Montserrat Light" panose="00000400000000000000" pitchFamily="2" charset="0"/>
              </a:rPr>
            </a:br>
            <a:r>
              <a:rPr lang="en-US" baseline="30000">
                <a:solidFill>
                  <a:schemeClr val="bg1"/>
                </a:solidFill>
                <a:latin typeface="Montserrat Light" panose="00000400000000000000" pitchFamily="2" charset="0"/>
              </a:rPr>
              <a:t>(Deemed-to-Satisfy) reports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NCC Section J – JV3</a:t>
            </a:r>
            <a:br>
              <a:rPr lang="en-US" b="1" baseline="30000">
                <a:solidFill>
                  <a:schemeClr val="bg1"/>
                </a:solidFill>
                <a:latin typeface="Montserrat Light" panose="00000400000000000000" pitchFamily="2" charset="0"/>
              </a:rPr>
            </a:br>
            <a:r>
              <a:rPr lang="en-US" baseline="30000">
                <a:solidFill>
                  <a:schemeClr val="bg1"/>
                </a:solidFill>
                <a:latin typeface="Montserrat Light" panose="00000400000000000000" pitchFamily="2" charset="0"/>
              </a:rPr>
              <a:t>Alternative Assessment modelling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NABERS</a:t>
            </a:r>
            <a:r>
              <a:rPr lang="en-US" baseline="30000">
                <a:solidFill>
                  <a:schemeClr val="bg1"/>
                </a:solidFill>
                <a:latin typeface="Montserrat Light" panose="00000400000000000000" pitchFamily="2" charset="0"/>
              </a:rPr>
              <a:t> ratings and commitment agreements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Green Star </a:t>
            </a:r>
            <a:r>
              <a:rPr lang="en-US" baseline="30000">
                <a:solidFill>
                  <a:schemeClr val="bg1"/>
                </a:solidFill>
                <a:latin typeface="Montserrat Light" panose="00000400000000000000" pitchFamily="2" charset="0"/>
              </a:rPr>
              <a:t>rating certifications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LEED</a:t>
            </a:r>
            <a:r>
              <a:rPr lang="en-US" baseline="30000">
                <a:solidFill>
                  <a:schemeClr val="bg1"/>
                </a:solidFill>
                <a:latin typeface="Montserrat Light" panose="00000400000000000000" pitchFamily="2" charset="0"/>
              </a:rPr>
              <a:t> certifications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WELL</a:t>
            </a:r>
            <a:r>
              <a:rPr lang="en-US" baseline="30000">
                <a:solidFill>
                  <a:schemeClr val="bg1"/>
                </a:solidFill>
                <a:latin typeface="Montserrat Light" panose="00000400000000000000" pitchFamily="2" charset="0"/>
              </a:rPr>
              <a:t> certifications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Onsite inspections </a:t>
            </a:r>
            <a:r>
              <a:rPr lang="en-US" baseline="30000">
                <a:solidFill>
                  <a:schemeClr val="bg1"/>
                </a:solidFill>
                <a:latin typeface="Montserrat Light" panose="00000400000000000000" pitchFamily="2" charset="0"/>
              </a:rPr>
              <a:t>and </a:t>
            </a:r>
            <a:r>
              <a:rPr lang="en-US" b="1" baseline="30000">
                <a:solidFill>
                  <a:schemeClr val="bg1"/>
                </a:solidFill>
                <a:latin typeface="Montserrat Light" panose="00000400000000000000" pitchFamily="2" charset="0"/>
              </a:rPr>
              <a:t>builders compliance support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ESD analysis </a:t>
            </a:r>
            <a:r>
              <a:rPr lang="en-US" baseline="30000">
                <a:solidFill>
                  <a:schemeClr val="bg1"/>
                </a:solidFill>
                <a:latin typeface="Montserrat Light" panose="00000400000000000000" pitchFamily="2" charset="0"/>
              </a:rPr>
              <a:t>and </a:t>
            </a:r>
            <a:r>
              <a:rPr lang="en-US" b="1" baseline="30000">
                <a:solidFill>
                  <a:schemeClr val="bg1"/>
                </a:solidFill>
                <a:latin typeface="Montserrat Light" panose="00000400000000000000" pitchFamily="2" charset="0"/>
              </a:rPr>
              <a:t>marketing strategy workshops</a:t>
            </a:r>
          </a:p>
        </p:txBody>
      </p:sp>
    </p:spTree>
    <p:extLst>
      <p:ext uri="{BB962C8B-B14F-4D97-AF65-F5344CB8AC3E}">
        <p14:creationId xmlns:p14="http://schemas.microsoft.com/office/powerpoint/2010/main" val="171768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AC570-51DB-4220-9865-3BC91C8211D0}"/>
              </a:ext>
            </a:extLst>
          </p:cNvPr>
          <p:cNvPicPr>
            <a:picLocks noChangeAspect="1"/>
          </p:cNvPicPr>
          <p:nvPr/>
        </p:nvPicPr>
        <p:blipFill rotWithShape="1">
          <a:blip r:embed="rId3">
            <a:extLst>
              <a:ext uri="{28A0092B-C50C-407E-A947-70E740481C1C}">
                <a14:useLocalDpi xmlns:a14="http://schemas.microsoft.com/office/drawing/2010/main" val="0"/>
              </a:ext>
            </a:extLst>
          </a:blip>
          <a:srcRect l="13441" t="50000" b="7034"/>
          <a:stretch/>
        </p:blipFill>
        <p:spPr>
          <a:xfrm>
            <a:off x="1182915" y="7"/>
            <a:ext cx="12264000" cy="3389085"/>
          </a:xfrm>
          <a:prstGeom prst="rect">
            <a:avLst/>
          </a:prstGeom>
        </p:spPr>
      </p:pic>
      <p:sp>
        <p:nvSpPr>
          <p:cNvPr id="5" name="Rectangle 4">
            <a:extLst>
              <a:ext uri="{FF2B5EF4-FFF2-40B4-BE49-F238E27FC236}">
                <a16:creationId xmlns:a16="http://schemas.microsoft.com/office/drawing/2014/main" id="{5C5B2D70-2EC1-4CFB-90C5-40FCCE5C8CFB}"/>
              </a:ext>
            </a:extLst>
          </p:cNvPr>
          <p:cNvSpPr/>
          <p:nvPr/>
        </p:nvSpPr>
        <p:spPr>
          <a:xfrm>
            <a:off x="1182914" y="3"/>
            <a:ext cx="12271828" cy="3389092"/>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6" name="TextBox 5">
            <a:extLst>
              <a:ext uri="{FF2B5EF4-FFF2-40B4-BE49-F238E27FC236}">
                <a16:creationId xmlns:a16="http://schemas.microsoft.com/office/drawing/2014/main" id="{C9D3461F-45BF-4C8E-ADE1-66D31D1918AD}"/>
              </a:ext>
            </a:extLst>
          </p:cNvPr>
          <p:cNvSpPr txBox="1"/>
          <p:nvPr/>
        </p:nvSpPr>
        <p:spPr>
          <a:xfrm>
            <a:off x="11350172" y="501510"/>
            <a:ext cx="1326065" cy="261610"/>
          </a:xfrm>
          <a:prstGeom prst="rect">
            <a:avLst/>
          </a:prstGeom>
          <a:noFill/>
        </p:spPr>
        <p:txBody>
          <a:bodyPr wrap="square" rtlCol="0">
            <a:spAutoFit/>
          </a:bodyPr>
          <a:lstStyle/>
          <a:p>
            <a:pPr algn="r"/>
            <a:r>
              <a:rPr lang="en-US" sz="1100">
                <a:solidFill>
                  <a:schemeClr val="bg1"/>
                </a:solidFill>
                <a:latin typeface="Montserrat" panose="02000505000000020004" pitchFamily="2" charset="0"/>
              </a:rPr>
              <a:t>What We Do</a:t>
            </a:r>
            <a:endParaRPr lang="en-AU" sz="1100">
              <a:solidFill>
                <a:schemeClr val="bg1"/>
              </a:solidFill>
              <a:latin typeface="Montserrat" panose="02000505000000020004" pitchFamily="2" charset="0"/>
            </a:endParaRPr>
          </a:p>
        </p:txBody>
      </p:sp>
      <p:sp>
        <p:nvSpPr>
          <p:cNvPr id="7" name="Slide Number Placeholder 3">
            <a:extLst>
              <a:ext uri="{FF2B5EF4-FFF2-40B4-BE49-F238E27FC236}">
                <a16:creationId xmlns:a16="http://schemas.microsoft.com/office/drawing/2014/main" id="{D84E103C-C476-4982-81B3-33D0A12828B8}"/>
              </a:ext>
            </a:extLst>
          </p:cNvPr>
          <p:cNvSpPr>
            <a:spLocks noGrp="1"/>
          </p:cNvSpPr>
          <p:nvPr>
            <p:ph type="sldNum" sz="quarter" idx="12"/>
          </p:nvPr>
        </p:nvSpPr>
        <p:spPr>
          <a:xfrm>
            <a:off x="12395200" y="424254"/>
            <a:ext cx="568048" cy="402483"/>
          </a:xfrm>
        </p:spPr>
        <p:txBody>
          <a:bodyPr/>
          <a:lstStyle/>
          <a:p>
            <a:fld id="{13C81836-A026-4ACF-B939-45299B3C756B}" type="slidenum">
              <a:rPr lang="en-AU" smtClean="0"/>
              <a:pPr/>
              <a:t>9</a:t>
            </a:fld>
            <a:endParaRPr lang="en-AU"/>
          </a:p>
        </p:txBody>
      </p:sp>
      <p:sp>
        <p:nvSpPr>
          <p:cNvPr id="8" name="TextBox 7">
            <a:extLst>
              <a:ext uri="{FF2B5EF4-FFF2-40B4-BE49-F238E27FC236}">
                <a16:creationId xmlns:a16="http://schemas.microsoft.com/office/drawing/2014/main" id="{9D5E96F4-1A26-4F0D-A5DD-87617DA5B239}"/>
              </a:ext>
            </a:extLst>
          </p:cNvPr>
          <p:cNvSpPr txBox="1"/>
          <p:nvPr/>
        </p:nvSpPr>
        <p:spPr>
          <a:xfrm>
            <a:off x="1687857" y="589522"/>
            <a:ext cx="1683657" cy="215444"/>
          </a:xfrm>
          <a:prstGeom prst="rect">
            <a:avLst/>
          </a:prstGeom>
          <a:noFill/>
        </p:spPr>
        <p:txBody>
          <a:bodyPr wrap="square">
            <a:spAutoFit/>
          </a:bodyPr>
          <a:lstStyle/>
          <a:p>
            <a:pPr marR="0" rtl="0"/>
            <a:r>
              <a:rPr lang="en-US" sz="1200" b="0" i="0" u="none" strike="noStrike" baseline="30000">
                <a:solidFill>
                  <a:schemeClr val="bg1"/>
                </a:solidFill>
                <a:latin typeface="Montserrat Light" panose="00000400000000000000" pitchFamily="2" charset="0"/>
              </a:rPr>
              <a:t>Image: Frasers Property</a:t>
            </a:r>
          </a:p>
        </p:txBody>
      </p:sp>
      <p:sp>
        <p:nvSpPr>
          <p:cNvPr id="9" name="TextBox 8">
            <a:extLst>
              <a:ext uri="{FF2B5EF4-FFF2-40B4-BE49-F238E27FC236}">
                <a16:creationId xmlns:a16="http://schemas.microsoft.com/office/drawing/2014/main" id="{BFC5E418-5C66-4A74-AA8C-C2934538AA81}"/>
              </a:ext>
            </a:extLst>
          </p:cNvPr>
          <p:cNvSpPr txBox="1"/>
          <p:nvPr/>
        </p:nvSpPr>
        <p:spPr>
          <a:xfrm>
            <a:off x="1705430" y="2503717"/>
            <a:ext cx="4767943" cy="476156"/>
          </a:xfrm>
          <a:prstGeom prst="rect">
            <a:avLst/>
          </a:prstGeom>
          <a:noFill/>
        </p:spPr>
        <p:txBody>
          <a:bodyPr wrap="square" rtlCol="0">
            <a:spAutoFit/>
          </a:bodyPr>
          <a:lstStyle/>
          <a:p>
            <a:pPr>
              <a:lnSpc>
                <a:spcPts val="3200"/>
              </a:lnSpc>
              <a:spcAft>
                <a:spcPts val="1800"/>
              </a:spcAft>
            </a:pPr>
            <a:r>
              <a:rPr lang="en-US" sz="2400" spc="70">
                <a:solidFill>
                  <a:schemeClr val="bg1"/>
                </a:solidFill>
                <a:latin typeface="+mj-lt"/>
              </a:rPr>
              <a:t>ESD Consulting</a:t>
            </a:r>
          </a:p>
        </p:txBody>
      </p:sp>
      <p:pic>
        <p:nvPicPr>
          <p:cNvPr id="10" name="Picture 9">
            <a:extLst>
              <a:ext uri="{FF2B5EF4-FFF2-40B4-BE49-F238E27FC236}">
                <a16:creationId xmlns:a16="http://schemas.microsoft.com/office/drawing/2014/main" id="{6F44D4DC-66C2-4C77-BCD7-8BCB288D6C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97832" y="1328240"/>
            <a:ext cx="3547309" cy="6157999"/>
          </a:xfrm>
          <a:prstGeom prst="rect">
            <a:avLst/>
          </a:prstGeom>
        </p:spPr>
      </p:pic>
      <p:sp>
        <p:nvSpPr>
          <p:cNvPr id="11" name="TextBox 10">
            <a:extLst>
              <a:ext uri="{FF2B5EF4-FFF2-40B4-BE49-F238E27FC236}">
                <a16:creationId xmlns:a16="http://schemas.microsoft.com/office/drawing/2014/main" id="{8EEE207F-2495-467C-AF1F-D90B8CDC82EC}"/>
              </a:ext>
            </a:extLst>
          </p:cNvPr>
          <p:cNvSpPr txBox="1"/>
          <p:nvPr/>
        </p:nvSpPr>
        <p:spPr>
          <a:xfrm>
            <a:off x="1687858" y="3946471"/>
            <a:ext cx="3471972" cy="1861600"/>
          </a:xfrm>
          <a:prstGeom prst="rect">
            <a:avLst/>
          </a:prstGeom>
          <a:noFill/>
        </p:spPr>
        <p:txBody>
          <a:bodyPr wrap="square">
            <a:spAutoFit/>
          </a:bodyPr>
          <a:lstStyle/>
          <a:p>
            <a:pPr>
              <a:lnSpc>
                <a:spcPts val="2000"/>
              </a:lnSpc>
              <a:spcAft>
                <a:spcPts val="800"/>
              </a:spcAft>
            </a:pPr>
            <a:r>
              <a:rPr lang="en-US" baseline="30000">
                <a:solidFill>
                  <a:srgbClr val="333333"/>
                </a:solidFill>
                <a:latin typeface="Montserrat Light" panose="00000400000000000000" pitchFamily="2" charset="0"/>
              </a:rPr>
              <a:t>At a B2B level, we are committed to helping the construction industry evolve to meet the world’s net-zero emissions future. We offer in-house tailored ESD workshops and a helpdesk advisory service for designers, suppliers and builders looking to solve product challenges and ESD issues.</a:t>
            </a:r>
          </a:p>
        </p:txBody>
      </p:sp>
      <p:sp>
        <p:nvSpPr>
          <p:cNvPr id="12" name="TextBox 11">
            <a:extLst>
              <a:ext uri="{FF2B5EF4-FFF2-40B4-BE49-F238E27FC236}">
                <a16:creationId xmlns:a16="http://schemas.microsoft.com/office/drawing/2014/main" id="{C5572496-53F6-43AD-A02C-EFC858FC3220}"/>
              </a:ext>
            </a:extLst>
          </p:cNvPr>
          <p:cNvSpPr txBox="1"/>
          <p:nvPr/>
        </p:nvSpPr>
        <p:spPr>
          <a:xfrm>
            <a:off x="5231230" y="3946471"/>
            <a:ext cx="3471972" cy="1861600"/>
          </a:xfrm>
          <a:prstGeom prst="rect">
            <a:avLst/>
          </a:prstGeom>
          <a:noFill/>
        </p:spPr>
        <p:txBody>
          <a:bodyPr wrap="square">
            <a:spAutoFit/>
          </a:bodyPr>
          <a:lstStyle/>
          <a:p>
            <a:pPr marR="0" algn="l" rtl="0">
              <a:lnSpc>
                <a:spcPts val="2000"/>
              </a:lnSpc>
              <a:spcAft>
                <a:spcPts val="800"/>
              </a:spcAft>
            </a:pPr>
            <a:r>
              <a:rPr lang="en-US" baseline="30000">
                <a:solidFill>
                  <a:srgbClr val="333333"/>
                </a:solidFill>
                <a:latin typeface="Montserrat Light" panose="00000400000000000000" pitchFamily="2" charset="0"/>
              </a:rPr>
              <a:t>Our senior team members are regularly called on by policymakers, software developers and product suppliers to contribute our highly </a:t>
            </a:r>
            <a:r>
              <a:rPr lang="en-US" baseline="30000" err="1">
                <a:solidFill>
                  <a:srgbClr val="333333"/>
                </a:solidFill>
                <a:latin typeface="Montserrat Light" panose="00000400000000000000" pitchFamily="2" charset="0"/>
              </a:rPr>
              <a:t>specialised</a:t>
            </a:r>
            <a:r>
              <a:rPr lang="en-US" baseline="30000">
                <a:solidFill>
                  <a:srgbClr val="333333"/>
                </a:solidFill>
                <a:latin typeface="Montserrat Light" panose="00000400000000000000" pitchFamily="2" charset="0"/>
              </a:rPr>
              <a:t> technical knowledge to research and advisory projects; or to present at industry conferences.</a:t>
            </a:r>
          </a:p>
        </p:txBody>
      </p:sp>
      <p:sp>
        <p:nvSpPr>
          <p:cNvPr id="13" name="TextBox 12">
            <a:extLst>
              <a:ext uri="{FF2B5EF4-FFF2-40B4-BE49-F238E27FC236}">
                <a16:creationId xmlns:a16="http://schemas.microsoft.com/office/drawing/2014/main" id="{B7D35612-4A4E-4DCA-A645-F7BB3F082D65}"/>
              </a:ext>
            </a:extLst>
          </p:cNvPr>
          <p:cNvSpPr txBox="1"/>
          <p:nvPr/>
        </p:nvSpPr>
        <p:spPr>
          <a:xfrm>
            <a:off x="9608348" y="1537707"/>
            <a:ext cx="2926275" cy="5606215"/>
          </a:xfrm>
          <a:prstGeom prst="rect">
            <a:avLst/>
          </a:prstGeom>
          <a:noFill/>
        </p:spPr>
        <p:txBody>
          <a:bodyPr wrap="square">
            <a:spAutoFit/>
          </a:bodyPr>
          <a:lstStyle/>
          <a:p>
            <a:pPr marR="0" rtl="0">
              <a:lnSpc>
                <a:spcPts val="2200"/>
              </a:lnSpc>
              <a:spcAft>
                <a:spcPts val="800"/>
              </a:spcAft>
            </a:pPr>
            <a:r>
              <a:rPr lang="en-US" i="0" u="none" strike="noStrike" baseline="30000">
                <a:solidFill>
                  <a:schemeClr val="bg1"/>
                </a:solidFill>
                <a:latin typeface="+mj-lt"/>
              </a:rPr>
              <a:t>Our ESD consulting </a:t>
            </a:r>
            <a:br>
              <a:rPr lang="en-US" i="0" u="none" strike="noStrike" baseline="30000">
                <a:solidFill>
                  <a:schemeClr val="bg1"/>
                </a:solidFill>
                <a:latin typeface="+mj-lt"/>
              </a:rPr>
            </a:br>
            <a:r>
              <a:rPr lang="en-US" i="0" u="none" strike="noStrike" baseline="30000">
                <a:solidFill>
                  <a:schemeClr val="bg1"/>
                </a:solidFill>
                <a:latin typeface="+mj-lt"/>
              </a:rPr>
              <a:t>services include:</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7-star homes, ESD strategy and marketing </a:t>
            </a:r>
            <a:r>
              <a:rPr lang="en-US" baseline="30000">
                <a:solidFill>
                  <a:schemeClr val="bg1"/>
                </a:solidFill>
                <a:latin typeface="Montserrat Light" panose="00000400000000000000" pitchFamily="2" charset="0"/>
              </a:rPr>
              <a:t>workshops to help designers and builders prepare for upcoming NCC stringency increases</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Policy and research </a:t>
            </a:r>
            <a:r>
              <a:rPr lang="en-US" baseline="30000">
                <a:solidFill>
                  <a:schemeClr val="bg1"/>
                </a:solidFill>
                <a:latin typeface="Montserrat Light" panose="00000400000000000000" pitchFamily="2" charset="0"/>
              </a:rPr>
              <a:t>advisory </a:t>
            </a:r>
          </a:p>
          <a:p>
            <a:pPr marL="285750" marR="0" indent="-285750" rtl="0">
              <a:lnSpc>
                <a:spcPts val="2000"/>
              </a:lnSpc>
              <a:buClr>
                <a:schemeClr val="bg2"/>
              </a:buClr>
              <a:buFont typeface="Arial" panose="020B0604020202020204" pitchFamily="34" charset="0"/>
              <a:buChar char="•"/>
            </a:pPr>
            <a:r>
              <a:rPr lang="en-US" b="1" baseline="30000">
                <a:solidFill>
                  <a:schemeClr val="bg1"/>
                </a:solidFill>
                <a:latin typeface="Montserrat Light" panose="00000400000000000000" pitchFamily="2" charset="0"/>
              </a:rPr>
              <a:t>ESD reports </a:t>
            </a:r>
            <a:r>
              <a:rPr lang="en-US" baseline="30000">
                <a:solidFill>
                  <a:schemeClr val="bg1"/>
                </a:solidFill>
                <a:latin typeface="Montserrat Light" panose="00000400000000000000" pitchFamily="2" charset="0"/>
              </a:rPr>
              <a:t>suitable for master planning and development applications</a:t>
            </a:r>
          </a:p>
          <a:p>
            <a:pPr marL="285750" marR="0" indent="-285750" rtl="0">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NABERS energy modelling</a:t>
            </a:r>
          </a:p>
          <a:p>
            <a:pPr marL="285750" marR="0" indent="-285750" rtl="0">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Green Star supporting services such as below:</a:t>
            </a:r>
          </a:p>
          <a:p>
            <a:pPr marL="536575" lvl="1" indent="-79375">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Climate Change Resilience Operations Resilience </a:t>
            </a:r>
          </a:p>
          <a:p>
            <a:pPr marL="536575" lvl="1" indent="-79375">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Daylight Modelling</a:t>
            </a:r>
          </a:p>
          <a:p>
            <a:pPr marL="536575" lvl="1" indent="-79375">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Energy Modelling</a:t>
            </a:r>
          </a:p>
          <a:p>
            <a:pPr marL="536575" lvl="1" indent="-79375">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Life Cycle Assessment </a:t>
            </a:r>
          </a:p>
          <a:p>
            <a:pPr marL="536575" lvl="1" indent="-79375">
              <a:lnSpc>
                <a:spcPts val="2000"/>
              </a:lnSpc>
              <a:buClr>
                <a:schemeClr val="bg2"/>
              </a:buClr>
              <a:buFont typeface="Arial" panose="020B0604020202020204" pitchFamily="34" charset="0"/>
              <a:buChar char="•"/>
            </a:pPr>
            <a:r>
              <a:rPr lang="en-US" baseline="30000">
                <a:solidFill>
                  <a:schemeClr val="bg1"/>
                </a:solidFill>
                <a:latin typeface="Montserrat Light" panose="00000400000000000000" pitchFamily="2" charset="0"/>
              </a:rPr>
              <a:t>Water Use Calculator</a:t>
            </a:r>
          </a:p>
          <a:p>
            <a:pPr lvl="1">
              <a:lnSpc>
                <a:spcPts val="2000"/>
              </a:lnSpc>
              <a:buClr>
                <a:schemeClr val="bg2"/>
              </a:buClr>
            </a:pPr>
            <a:endParaRPr lang="en-US" baseline="30000">
              <a:solidFill>
                <a:schemeClr val="bg1"/>
              </a:solidFill>
              <a:latin typeface="Montserrat Light" panose="00000400000000000000" pitchFamily="2" charset="0"/>
            </a:endParaRPr>
          </a:p>
        </p:txBody>
      </p:sp>
    </p:spTree>
    <p:extLst>
      <p:ext uri="{BB962C8B-B14F-4D97-AF65-F5344CB8AC3E}">
        <p14:creationId xmlns:p14="http://schemas.microsoft.com/office/powerpoint/2010/main" val="1396575737"/>
      </p:ext>
    </p:extLst>
  </p:cSld>
  <p:clrMapOvr>
    <a:masterClrMapping/>
  </p:clrMapOvr>
</p:sld>
</file>

<file path=ppt/theme/theme1.xml><?xml version="1.0" encoding="utf-8"?>
<a:theme xmlns:a="http://schemas.openxmlformats.org/drawingml/2006/main" name="Office Theme">
  <a:themeElements>
    <a:clrScheme name="Efficient Living">
      <a:dk1>
        <a:srgbClr val="333333"/>
      </a:dk1>
      <a:lt1>
        <a:sysClr val="window" lastClr="FFFFFF"/>
      </a:lt1>
      <a:dk2>
        <a:srgbClr val="066E8C"/>
      </a:dk2>
      <a:lt2>
        <a:srgbClr val="A7D050"/>
      </a:lt2>
      <a:accent1>
        <a:srgbClr val="53C0A3"/>
      </a:accent1>
      <a:accent2>
        <a:srgbClr val="808080"/>
      </a:accent2>
      <a:accent3>
        <a:srgbClr val="A5A5A5"/>
      </a:accent3>
      <a:accent4>
        <a:srgbClr val="066E8C"/>
      </a:accent4>
      <a:accent5>
        <a:srgbClr val="A7D050"/>
      </a:accent5>
      <a:accent6>
        <a:srgbClr val="53C0A3"/>
      </a:accent6>
      <a:hlink>
        <a:srgbClr val="066E8C"/>
      </a:hlink>
      <a:folHlink>
        <a:srgbClr val="066E8C"/>
      </a:folHlink>
    </a:clrScheme>
    <a:fontScheme name="Efficient Living">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f65a2c-9f7f-40bc-939d-63e9587a17cc" xsi:nil="true"/>
    <lcf76f155ced4ddcb4097134ff3c332f xmlns="ca662ef7-9732-4d1a-b42c-79966c1b23e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679D2B7E943148AA668AD9370040EB" ma:contentTypeVersion="15" ma:contentTypeDescription="Create a new document." ma:contentTypeScope="" ma:versionID="235c29e09e86412b16400b315b10873c">
  <xsd:schema xmlns:xsd="http://www.w3.org/2001/XMLSchema" xmlns:xs="http://www.w3.org/2001/XMLSchema" xmlns:p="http://schemas.microsoft.com/office/2006/metadata/properties" xmlns:ns2="ca662ef7-9732-4d1a-b42c-79966c1b23eb" xmlns:ns3="fdf65a2c-9f7f-40bc-939d-63e9587a17cc" targetNamespace="http://schemas.microsoft.com/office/2006/metadata/properties" ma:root="true" ma:fieldsID="fbe3406c538762e50b4ba4799031b00e" ns2:_="" ns3:_="">
    <xsd:import namespace="ca662ef7-9732-4d1a-b42c-79966c1b23eb"/>
    <xsd:import namespace="fdf65a2c-9f7f-40bc-939d-63e9587a17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62ef7-9732-4d1a-b42c-79966c1b23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29b54d0-ca3b-43b7-92db-f8af1abe5d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f65a2c-9f7f-40bc-939d-63e9587a17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2c22904-77ed-4d40-9855-a15c22d52d8a}" ma:internalName="TaxCatchAll" ma:showField="CatchAllData" ma:web="fdf65a2c-9f7f-40bc-939d-63e9587a17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F27CEB-BEB4-47AF-BA9A-401B6FD49292}">
  <ds:schemaRefs>
    <ds:schemaRef ds:uri="http://schemas.microsoft.com/sharepoint/v3/contenttype/forms"/>
  </ds:schemaRefs>
</ds:datastoreItem>
</file>

<file path=customXml/itemProps2.xml><?xml version="1.0" encoding="utf-8"?>
<ds:datastoreItem xmlns:ds="http://schemas.openxmlformats.org/officeDocument/2006/customXml" ds:itemID="{B5EB38E1-C52D-482C-8925-317C9C1F5198}">
  <ds:schemaRefs>
    <ds:schemaRef ds:uri="ca662ef7-9732-4d1a-b42c-79966c1b23eb"/>
    <ds:schemaRef ds:uri="fdf65a2c-9f7f-40bc-939d-63e9587a17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16009B-CC0E-496A-B635-0745A5397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62ef7-9732-4d1a-b42c-79966c1b23eb"/>
    <ds:schemaRef ds:uri="fdf65a2c-9f7f-40bc-939d-63e9587a17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24</Slides>
  <Notes>10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Lulu Balbi-Atkinson</dc:creator>
  <cp:revision>9</cp:revision>
  <dcterms:created xsi:type="dcterms:W3CDTF">2021-11-02T14:41:26Z</dcterms:created>
  <dcterms:modified xsi:type="dcterms:W3CDTF">2023-09-25T05:33:01Z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0x01010099679D2B7E943148AA668AD9370040EB</vt:lpwstr>
  </property>
  <property fmtid="{D5CDD505-2E9C-101B-9397-08002B2CF9AE}" pid="3" name="MediaServiceImageTags">
    <vt:lpwstr/>
  </property>
</Properties>
</file>